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av" ContentType="audio/x-wav"/>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ags/tag1.xml" ContentType="application/vnd.openxmlformats-officedocument.presentationml.tags+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700" r:id="rId2"/>
  </p:sldMasterIdLst>
  <p:notesMasterIdLst>
    <p:notesMasterId r:id="rId18"/>
  </p:notesMasterIdLst>
  <p:sldIdLst>
    <p:sldId id="347" r:id="rId3"/>
    <p:sldId id="350" r:id="rId4"/>
    <p:sldId id="296" r:id="rId5"/>
    <p:sldId id="351" r:id="rId6"/>
    <p:sldId id="352" r:id="rId7"/>
    <p:sldId id="353" r:id="rId8"/>
    <p:sldId id="354" r:id="rId9"/>
    <p:sldId id="359" r:id="rId10"/>
    <p:sldId id="345" r:id="rId11"/>
    <p:sldId id="360" r:id="rId12"/>
    <p:sldId id="355" r:id="rId13"/>
    <p:sldId id="356" r:id="rId14"/>
    <p:sldId id="357" r:id="rId15"/>
    <p:sldId id="358" r:id="rId16"/>
    <p:sldId id="349" r:id="rId17"/>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0" userDrawn="1">
          <p15:clr>
            <a:srgbClr val="A4A3A4"/>
          </p15:clr>
        </p15:guide>
        <p15:guide id="2" pos="211"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4FFEE"/>
    <a:srgbClr val="C9FFDE"/>
    <a:srgbClr val="D5FFE5"/>
    <a:srgbClr val="4040C8"/>
    <a:srgbClr val="8FCFFF"/>
    <a:srgbClr val="C1EBF5"/>
    <a:srgbClr val="FFC000"/>
    <a:srgbClr val="3D7351"/>
    <a:srgbClr val="D9827B"/>
    <a:srgbClr val="D1E7C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695" autoAdjust="0"/>
    <p:restoredTop sz="94660"/>
  </p:normalViewPr>
  <p:slideViewPr>
    <p:cSldViewPr snapToGrid="0" showGuides="1">
      <p:cViewPr varScale="1">
        <p:scale>
          <a:sx n="93" d="100"/>
          <a:sy n="93" d="100"/>
        </p:scale>
        <p:origin x="276" y="66"/>
      </p:cViewPr>
      <p:guideLst>
        <p:guide orient="horz" pos="210"/>
        <p:guide pos="211"/>
      </p:guideLst>
    </p:cSldViewPr>
  </p:slideViewPr>
  <p:notesTextViewPr>
    <p:cViewPr>
      <p:scale>
        <a:sx n="3" d="2"/>
        <a:sy n="3" d="2"/>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notesMaster" Target="notesMasters/notesMaster1.xml"/><Relationship Id="rId3" Type="http://schemas.openxmlformats.org/officeDocument/2006/relationships/slide" Target="slides/slide1.xml"/><Relationship Id="rId21"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slide" Target="slides/slide13.xml"/><Relationship Id="rId10" Type="http://schemas.openxmlformats.org/officeDocument/2006/relationships/slide" Target="slides/slide8.xml"/><Relationship Id="rId19"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3F8CE93-3421-4A9C-A82A-A596695197CE}" type="datetimeFigureOut">
              <a:rPr lang="zh-CN" altLang="en-US" smtClean="0"/>
              <a:t>2025-09-15</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FCD60EB-E9B4-4072-ADC6-C3A0134EA174}" type="slidenum">
              <a:rPr lang="zh-CN" altLang="en-US" smtClean="0"/>
              <a:t>‹#›</a:t>
            </a:fld>
            <a:endParaRPr lang="zh-CN" altLang="en-US"/>
          </a:p>
        </p:txBody>
      </p:sp>
    </p:spTree>
    <p:extLst>
      <p:ext uri="{BB962C8B-B14F-4D97-AF65-F5344CB8AC3E}">
        <p14:creationId xmlns:p14="http://schemas.microsoft.com/office/powerpoint/2010/main" val="342117465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64CA497-71E0-4184-919F-D45F39379D11}" type="slidenum">
              <a:rPr lang="zh-CN" altLang="en-US" smtClean="0"/>
              <a:pPr/>
              <a:t>15</a:t>
            </a:fld>
            <a:endParaRPr lang="zh-CN" altLang="en-US"/>
          </a:p>
        </p:txBody>
      </p:sp>
    </p:spTree>
    <p:extLst>
      <p:ext uri="{BB962C8B-B14F-4D97-AF65-F5344CB8AC3E}">
        <p14:creationId xmlns:p14="http://schemas.microsoft.com/office/powerpoint/2010/main" val="164681089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 Id="rId6" Type="http://schemas.openxmlformats.org/officeDocument/2006/relationships/image" Target="../media/image6.jpeg"/><Relationship Id="rId5" Type="http://schemas.openxmlformats.org/officeDocument/2006/relationships/image" Target="../media/image5.jpeg"/><Relationship Id="rId4" Type="http://schemas.openxmlformats.org/officeDocument/2006/relationships/image" Target="../media/image4.jpeg"/></Relationships>
</file>

<file path=ppt/slideLayouts/_rels/slideLayout3.xml.rels><?xml version="1.0" encoding="UTF-8" standalone="yes"?>
<Relationships xmlns="http://schemas.openxmlformats.org/package/2006/relationships"><Relationship Id="rId3" Type="http://schemas.openxmlformats.org/officeDocument/2006/relationships/slide" Target="../slides/slide2.xml"/><Relationship Id="rId2" Type="http://schemas.openxmlformats.org/officeDocument/2006/relationships/slideMaster" Target="../slideMasters/slideMaster1.xml"/><Relationship Id="rId1" Type="http://schemas.openxmlformats.org/officeDocument/2006/relationships/tags" Target="../tags/tag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_标题和内容">
    <p:spTree>
      <p:nvGrpSpPr>
        <p:cNvPr id="1" name=""/>
        <p:cNvGrpSpPr/>
        <p:nvPr/>
      </p:nvGrpSpPr>
      <p:grpSpPr>
        <a:xfrm>
          <a:off x="0" y="0"/>
          <a:ext cx="0" cy="0"/>
          <a:chOff x="0" y="0"/>
          <a:chExt cx="0" cy="0"/>
        </a:xfrm>
      </p:grpSpPr>
      <p:pic>
        <p:nvPicPr>
          <p:cNvPr id="49" name="图片 4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1"/>
            <a:ext cx="12222480" cy="6858000"/>
          </a:xfrm>
          <a:prstGeom prst="rect">
            <a:avLst/>
          </a:prstGeom>
        </p:spPr>
      </p:pic>
    </p:spTree>
    <p:extLst>
      <p:ext uri="{BB962C8B-B14F-4D97-AF65-F5344CB8AC3E}">
        <p14:creationId xmlns:p14="http://schemas.microsoft.com/office/powerpoint/2010/main" val="1996061366"/>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_自定义版式">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846437866"/>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userDrawn="1">
  <p:cSld name="1_标题幻灯片">
    <p:bg>
      <p:bgPr>
        <a:gradFill>
          <a:gsLst>
            <a:gs pos="58000">
              <a:schemeClr val="accent1">
                <a:lumMod val="5000"/>
                <a:lumOff val="95000"/>
              </a:schemeClr>
            </a:gs>
            <a:gs pos="2000">
              <a:schemeClr val="accent1">
                <a:lumMod val="45000"/>
                <a:lumOff val="55000"/>
              </a:schemeClr>
            </a:gs>
            <a:gs pos="89000">
              <a:srgbClr val="C5EAA7"/>
            </a:gs>
            <a:gs pos="100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584109848"/>
      </p:ext>
    </p:extLst>
  </p:cSld>
  <p:clrMapOvr>
    <a:masterClrMapping/>
  </p:clrMapOvr>
  <p:transition>
    <p:fade/>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pic>
        <p:nvPicPr>
          <p:cNvPr id="3" name="图片 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0"/>
            <a:ext cx="12222480" cy="6858000"/>
          </a:xfrm>
          <a:prstGeom prst="rect">
            <a:avLst/>
          </a:prstGeom>
        </p:spPr>
      </p:pic>
      <p:grpSp>
        <p:nvGrpSpPr>
          <p:cNvPr id="4" name="组合 3"/>
          <p:cNvGrpSpPr/>
          <p:nvPr userDrawn="1"/>
        </p:nvGrpSpPr>
        <p:grpSpPr>
          <a:xfrm>
            <a:off x="8719900" y="5369024"/>
            <a:ext cx="3058452" cy="1271682"/>
            <a:chOff x="1125321" y="485528"/>
            <a:chExt cx="3058452" cy="1271682"/>
          </a:xfrm>
        </p:grpSpPr>
        <p:grpSp>
          <p:nvGrpSpPr>
            <p:cNvPr id="5" name="组合 4"/>
            <p:cNvGrpSpPr/>
            <p:nvPr/>
          </p:nvGrpSpPr>
          <p:grpSpPr>
            <a:xfrm rot="2568293">
              <a:off x="3613219" y="485528"/>
              <a:ext cx="122859" cy="173836"/>
              <a:chOff x="2899932" y="286608"/>
              <a:chExt cx="373440" cy="748067"/>
            </a:xfrm>
            <a:solidFill>
              <a:srgbClr val="FFC000"/>
            </a:solidFill>
          </p:grpSpPr>
          <p:sp>
            <p:nvSpPr>
              <p:cNvPr id="15"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6"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6" name="组合 5"/>
            <p:cNvGrpSpPr/>
            <p:nvPr/>
          </p:nvGrpSpPr>
          <p:grpSpPr>
            <a:xfrm rot="9432564">
              <a:off x="3628846" y="1610197"/>
              <a:ext cx="103902" cy="147013"/>
              <a:chOff x="2899932" y="286608"/>
              <a:chExt cx="373440" cy="748067"/>
            </a:xfrm>
            <a:solidFill>
              <a:srgbClr val="D9827B"/>
            </a:solidFill>
          </p:grpSpPr>
          <p:sp>
            <p:nvSpPr>
              <p:cNvPr id="13"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4"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7" name="组合 6"/>
            <p:cNvGrpSpPr/>
            <p:nvPr/>
          </p:nvGrpSpPr>
          <p:grpSpPr>
            <a:xfrm rot="18900000">
              <a:off x="1125321" y="744329"/>
              <a:ext cx="124284" cy="175853"/>
              <a:chOff x="2899932" y="286608"/>
              <a:chExt cx="373440" cy="748067"/>
            </a:xfrm>
            <a:solidFill>
              <a:srgbClr val="3D7351"/>
            </a:solidFill>
          </p:grpSpPr>
          <p:sp>
            <p:nvSpPr>
              <p:cNvPr id="11"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2"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8" name="组合 7"/>
            <p:cNvGrpSpPr/>
            <p:nvPr/>
          </p:nvGrpSpPr>
          <p:grpSpPr>
            <a:xfrm rot="6975246">
              <a:off x="4126861" y="1304244"/>
              <a:ext cx="47134" cy="66691"/>
              <a:chOff x="2899932" y="286608"/>
              <a:chExt cx="373440" cy="748067"/>
            </a:xfrm>
          </p:grpSpPr>
          <p:sp>
            <p:nvSpPr>
              <p:cNvPr id="9"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solidFill>
                <a:srgbClr val="8FC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0"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solidFill>
                <a:srgbClr val="00C8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grpSp>
        <p:nvGrpSpPr>
          <p:cNvPr id="17" name="组合 16"/>
          <p:cNvGrpSpPr/>
          <p:nvPr userDrawn="1"/>
        </p:nvGrpSpPr>
        <p:grpSpPr>
          <a:xfrm>
            <a:off x="382413" y="5381268"/>
            <a:ext cx="3058452" cy="1271682"/>
            <a:chOff x="1125321" y="485528"/>
            <a:chExt cx="3058452" cy="1271682"/>
          </a:xfrm>
        </p:grpSpPr>
        <p:grpSp>
          <p:nvGrpSpPr>
            <p:cNvPr id="18" name="组合 17"/>
            <p:cNvGrpSpPr/>
            <p:nvPr/>
          </p:nvGrpSpPr>
          <p:grpSpPr>
            <a:xfrm rot="2568293">
              <a:off x="3613219" y="485528"/>
              <a:ext cx="122859" cy="173836"/>
              <a:chOff x="2899932" y="286608"/>
              <a:chExt cx="373440" cy="748067"/>
            </a:xfrm>
            <a:solidFill>
              <a:srgbClr val="FFC000"/>
            </a:solidFill>
          </p:grpSpPr>
          <p:sp>
            <p:nvSpPr>
              <p:cNvPr id="28"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9"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19" name="组合 18"/>
            <p:cNvGrpSpPr/>
            <p:nvPr/>
          </p:nvGrpSpPr>
          <p:grpSpPr>
            <a:xfrm rot="9432564">
              <a:off x="3628846" y="1610197"/>
              <a:ext cx="103902" cy="147013"/>
              <a:chOff x="2899932" y="286608"/>
              <a:chExt cx="373440" cy="748067"/>
            </a:xfrm>
            <a:solidFill>
              <a:srgbClr val="D9827B"/>
            </a:solidFill>
          </p:grpSpPr>
          <p:sp>
            <p:nvSpPr>
              <p:cNvPr id="26"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7"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20" name="组合 19"/>
            <p:cNvGrpSpPr/>
            <p:nvPr/>
          </p:nvGrpSpPr>
          <p:grpSpPr>
            <a:xfrm rot="18900000">
              <a:off x="1125321" y="744329"/>
              <a:ext cx="124284" cy="175853"/>
              <a:chOff x="2899932" y="286608"/>
              <a:chExt cx="373440" cy="748067"/>
            </a:xfrm>
            <a:solidFill>
              <a:srgbClr val="3D7351"/>
            </a:solidFill>
          </p:grpSpPr>
          <p:sp>
            <p:nvSpPr>
              <p:cNvPr id="24"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5"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21" name="组合 20"/>
            <p:cNvGrpSpPr/>
            <p:nvPr/>
          </p:nvGrpSpPr>
          <p:grpSpPr>
            <a:xfrm rot="6975246">
              <a:off x="4126861" y="1304244"/>
              <a:ext cx="47134" cy="66691"/>
              <a:chOff x="2899932" y="286608"/>
              <a:chExt cx="373440" cy="748067"/>
            </a:xfrm>
          </p:grpSpPr>
          <p:sp>
            <p:nvSpPr>
              <p:cNvPr id="22"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solidFill>
                <a:srgbClr val="8FC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3"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solidFill>
                <a:srgbClr val="00C8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pic>
        <p:nvPicPr>
          <p:cNvPr id="43" name="Picture 2" descr="川电工匠 华国玉 用汗水浇灌的鲜花格外绚烂 "/>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8702329" y="1396626"/>
            <a:ext cx="497568" cy="497568"/>
          </a:xfrm>
          <a:prstGeom prst="rect">
            <a:avLst/>
          </a:prstGeom>
          <a:noFill/>
          <a:extLst>
            <a:ext uri="{909E8E84-426E-40DD-AFC4-6F175D3DCCD1}">
              <a14:hiddenFill xmlns:a14="http://schemas.microsoft.com/office/drawing/2010/main">
                <a:solidFill>
                  <a:srgbClr val="FFFFFF"/>
                </a:solidFill>
              </a14:hiddenFill>
            </a:ext>
          </a:extLst>
        </p:spPr>
      </p:pic>
      <p:pic>
        <p:nvPicPr>
          <p:cNvPr id="44" name="Picture 2" descr="川电工匠 华国玉 用汗水浇灌的鲜花格外绚烂 "/>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rot="12265143">
            <a:off x="7024460" y="5528128"/>
            <a:ext cx="497568" cy="497568"/>
          </a:xfrm>
          <a:prstGeom prst="rect">
            <a:avLst/>
          </a:prstGeom>
          <a:noFill/>
          <a:extLst>
            <a:ext uri="{909E8E84-426E-40DD-AFC4-6F175D3DCCD1}">
              <a14:hiddenFill xmlns:a14="http://schemas.microsoft.com/office/drawing/2010/main">
                <a:solidFill>
                  <a:srgbClr val="FFFFFF"/>
                </a:solidFill>
              </a14:hiddenFill>
            </a:ext>
          </a:extLst>
        </p:spPr>
      </p:pic>
      <p:pic>
        <p:nvPicPr>
          <p:cNvPr id="45" name="Picture 2" descr="川电工匠 华国玉 用汗水浇灌的鲜花格外绚烂 "/>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rot="17799717">
            <a:off x="1490640" y="5729774"/>
            <a:ext cx="497568" cy="497568"/>
          </a:xfrm>
          <a:prstGeom prst="rect">
            <a:avLst/>
          </a:prstGeom>
          <a:noFill/>
          <a:extLst>
            <a:ext uri="{909E8E84-426E-40DD-AFC4-6F175D3DCCD1}">
              <a14:hiddenFill xmlns:a14="http://schemas.microsoft.com/office/drawing/2010/main">
                <a:solidFill>
                  <a:srgbClr val="FFFFFF"/>
                </a:solidFill>
              </a14:hiddenFill>
            </a:ext>
          </a:extLst>
        </p:spPr>
      </p:pic>
      <p:pic>
        <p:nvPicPr>
          <p:cNvPr id="46" name="Picture 2" descr="川电工匠 华国玉 用汗水浇灌的鲜花格外绚烂 "/>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rot="3858213">
            <a:off x="329232" y="3176363"/>
            <a:ext cx="497568" cy="497568"/>
          </a:xfrm>
          <a:prstGeom prst="rect">
            <a:avLst/>
          </a:prstGeom>
          <a:noFill/>
          <a:extLst>
            <a:ext uri="{909E8E84-426E-40DD-AFC4-6F175D3DCCD1}">
              <a14:hiddenFill xmlns:a14="http://schemas.microsoft.com/office/drawing/2010/main">
                <a:solidFill>
                  <a:srgbClr val="FFFFFF"/>
                </a:solidFill>
              </a14:hiddenFill>
            </a:ext>
          </a:extLst>
        </p:spPr>
      </p:pic>
      <p:pic>
        <p:nvPicPr>
          <p:cNvPr id="47" name="Picture 2" descr="简约商务ppt模板免抠素材 平面电商 创意素材 png素材 素材 "/>
          <p:cNvPicPr>
            <a:picLocks noChangeAspect="1" noChangeArrowheads="1"/>
          </p:cNvPicPr>
          <p:nvPr userDrawn="1"/>
        </p:nvPicPr>
        <p:blipFill>
          <a:blip r:embed="rId4" cstate="print">
            <a:clrChange>
              <a:clrFrom>
                <a:srgbClr val="F6F6F6"/>
              </a:clrFrom>
              <a:clrTo>
                <a:srgbClr val="F6F6F6">
                  <a:alpha val="0"/>
                </a:srgbClr>
              </a:clrTo>
            </a:clrChange>
            <a:extLst>
              <a:ext uri="{28A0092B-C50C-407E-A947-70E740481C1C}">
                <a14:useLocalDpi xmlns:a14="http://schemas.microsoft.com/office/drawing/2010/main" val="0"/>
              </a:ext>
            </a:extLst>
          </a:blip>
          <a:srcRect/>
          <a:stretch>
            <a:fillRect/>
          </a:stretch>
        </p:blipFill>
        <p:spPr bwMode="auto">
          <a:xfrm rot="19054540">
            <a:off x="9627284" y="6149216"/>
            <a:ext cx="753112" cy="423471"/>
          </a:xfrm>
          <a:prstGeom prst="rect">
            <a:avLst/>
          </a:prstGeom>
          <a:noFill/>
          <a:extLst>
            <a:ext uri="{909E8E84-426E-40DD-AFC4-6F175D3DCCD1}">
              <a14:hiddenFill xmlns:a14="http://schemas.microsoft.com/office/drawing/2010/main">
                <a:solidFill>
                  <a:srgbClr val="FFFFFF"/>
                </a:solidFill>
              </a14:hiddenFill>
            </a:ext>
          </a:extLst>
        </p:spPr>
      </p:pic>
      <p:pic>
        <p:nvPicPr>
          <p:cNvPr id="49" name="Picture 2" descr="简约商务ppt模板免抠素材 平面电商 创意素材 png素材 素材 "/>
          <p:cNvPicPr>
            <a:picLocks noChangeAspect="1" noChangeArrowheads="1"/>
          </p:cNvPicPr>
          <p:nvPr userDrawn="1"/>
        </p:nvPicPr>
        <p:blipFill>
          <a:blip r:embed="rId5" cstate="print">
            <a:clrChange>
              <a:clrFrom>
                <a:srgbClr val="F6F6F6"/>
              </a:clrFrom>
              <a:clrTo>
                <a:srgbClr val="F6F6F6">
                  <a:alpha val="0"/>
                </a:srgbClr>
              </a:clrTo>
            </a:clrChange>
            <a:extLst>
              <a:ext uri="{28A0092B-C50C-407E-A947-70E740481C1C}">
                <a14:useLocalDpi xmlns:a14="http://schemas.microsoft.com/office/drawing/2010/main" val="0"/>
              </a:ext>
            </a:extLst>
          </a:blip>
          <a:srcRect/>
          <a:stretch>
            <a:fillRect/>
          </a:stretch>
        </p:blipFill>
        <p:spPr bwMode="auto">
          <a:xfrm rot="19054540">
            <a:off x="11320159" y="2042052"/>
            <a:ext cx="560714" cy="315287"/>
          </a:xfrm>
          <a:prstGeom prst="rect">
            <a:avLst/>
          </a:prstGeom>
          <a:noFill/>
          <a:extLst>
            <a:ext uri="{909E8E84-426E-40DD-AFC4-6F175D3DCCD1}">
              <a14:hiddenFill xmlns:a14="http://schemas.microsoft.com/office/drawing/2010/main">
                <a:solidFill>
                  <a:srgbClr val="FFFFFF"/>
                </a:solidFill>
              </a14:hiddenFill>
            </a:ext>
          </a:extLst>
        </p:spPr>
      </p:pic>
      <p:grpSp>
        <p:nvGrpSpPr>
          <p:cNvPr id="50" name="组合 49"/>
          <p:cNvGrpSpPr/>
          <p:nvPr userDrawn="1"/>
        </p:nvGrpSpPr>
        <p:grpSpPr>
          <a:xfrm>
            <a:off x="9303059" y="91636"/>
            <a:ext cx="2610757" cy="1271682"/>
            <a:chOff x="1125321" y="485528"/>
            <a:chExt cx="2610757" cy="1271682"/>
          </a:xfrm>
        </p:grpSpPr>
        <p:grpSp>
          <p:nvGrpSpPr>
            <p:cNvPr id="51" name="组合 50"/>
            <p:cNvGrpSpPr/>
            <p:nvPr/>
          </p:nvGrpSpPr>
          <p:grpSpPr>
            <a:xfrm rot="2568293">
              <a:off x="3613219" y="485528"/>
              <a:ext cx="122859" cy="173836"/>
              <a:chOff x="2899932" y="286608"/>
              <a:chExt cx="373440" cy="748067"/>
            </a:xfrm>
            <a:solidFill>
              <a:srgbClr val="FFC000"/>
            </a:solidFill>
          </p:grpSpPr>
          <p:sp>
            <p:nvSpPr>
              <p:cNvPr id="61"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62"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52" name="组合 51"/>
            <p:cNvGrpSpPr/>
            <p:nvPr/>
          </p:nvGrpSpPr>
          <p:grpSpPr>
            <a:xfrm rot="9432564">
              <a:off x="3628846" y="1610197"/>
              <a:ext cx="103902" cy="147013"/>
              <a:chOff x="2899932" y="286608"/>
              <a:chExt cx="373440" cy="748067"/>
            </a:xfrm>
            <a:solidFill>
              <a:srgbClr val="D9827B"/>
            </a:solidFill>
          </p:grpSpPr>
          <p:sp>
            <p:nvSpPr>
              <p:cNvPr id="59"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60"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53" name="组合 52"/>
            <p:cNvGrpSpPr/>
            <p:nvPr/>
          </p:nvGrpSpPr>
          <p:grpSpPr>
            <a:xfrm rot="18900000">
              <a:off x="1125321" y="744329"/>
              <a:ext cx="124284" cy="175853"/>
              <a:chOff x="2899932" y="286608"/>
              <a:chExt cx="373440" cy="748067"/>
            </a:xfrm>
            <a:solidFill>
              <a:srgbClr val="3D7351"/>
            </a:solidFill>
          </p:grpSpPr>
          <p:sp>
            <p:nvSpPr>
              <p:cNvPr id="57"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58"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54" name="组合 53"/>
            <p:cNvGrpSpPr/>
            <p:nvPr/>
          </p:nvGrpSpPr>
          <p:grpSpPr>
            <a:xfrm rot="6975246">
              <a:off x="2191242" y="1299607"/>
              <a:ext cx="42541" cy="76010"/>
              <a:chOff x="9709922" y="19729368"/>
              <a:chExt cx="337041" cy="852603"/>
            </a:xfrm>
          </p:grpSpPr>
          <p:sp>
            <p:nvSpPr>
              <p:cNvPr id="55" name="等腰三角形 44"/>
              <p:cNvSpPr/>
              <p:nvPr/>
            </p:nvSpPr>
            <p:spPr>
              <a:xfrm>
                <a:off x="9709922" y="19871147"/>
                <a:ext cx="269801" cy="710824"/>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solidFill>
                <a:srgbClr val="8FC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56" name="等腰三角形 47"/>
              <p:cNvSpPr/>
              <p:nvPr/>
            </p:nvSpPr>
            <p:spPr>
              <a:xfrm rot="19776570">
                <a:off x="9798216" y="19729368"/>
                <a:ext cx="248747" cy="710832"/>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solidFill>
                <a:srgbClr val="00C8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pic>
        <p:nvPicPr>
          <p:cNvPr id="63" name="Picture 2" descr="花朵ppt素材设计素材免费下载 花朵ppt素材设计图片 千图网平面设计 "/>
          <p:cNvPicPr>
            <a:picLocks noChangeAspect="1" noChangeArrowheads="1"/>
          </p:cNvPicPr>
          <p:nvPr userDrawn="1"/>
        </p:nvPicPr>
        <p:blipFill rotWithShape="1">
          <a:blip r:embed="rId6">
            <a:clrChange>
              <a:clrFrom>
                <a:srgbClr val="FBFBFB"/>
              </a:clrFrom>
              <a:clrTo>
                <a:srgbClr val="FBFBFB">
                  <a:alpha val="0"/>
                </a:srgbClr>
              </a:clrTo>
            </a:clrChange>
            <a:extLst>
              <a:ext uri="{28A0092B-C50C-407E-A947-70E740481C1C}">
                <a14:useLocalDpi xmlns:a14="http://schemas.microsoft.com/office/drawing/2010/main" val="0"/>
              </a:ext>
            </a:extLst>
          </a:blip>
          <a:srcRect l="35506" t="70052" r="36211" b="13281"/>
          <a:stretch/>
        </p:blipFill>
        <p:spPr bwMode="auto">
          <a:xfrm rot="988419">
            <a:off x="4875053" y="5975799"/>
            <a:ext cx="872836" cy="685800"/>
          </a:xfrm>
          <a:prstGeom prst="rect">
            <a:avLst/>
          </a:prstGeom>
          <a:noFill/>
          <a:extLst>
            <a:ext uri="{909E8E84-426E-40DD-AFC4-6F175D3DCCD1}">
              <a14:hiddenFill xmlns:a14="http://schemas.microsoft.com/office/drawing/2010/main">
                <a:solidFill>
                  <a:srgbClr val="FFFFFF"/>
                </a:solidFill>
              </a14:hiddenFill>
            </a:ext>
          </a:extLst>
        </p:spPr>
      </p:pic>
      <p:pic>
        <p:nvPicPr>
          <p:cNvPr id="64" name="Picture 2" descr="花朵ppt素材设计素材免费下载 花朵ppt素材设计图片 千图网平面设计 "/>
          <p:cNvPicPr>
            <a:picLocks noChangeAspect="1" noChangeArrowheads="1"/>
          </p:cNvPicPr>
          <p:nvPr userDrawn="1"/>
        </p:nvPicPr>
        <p:blipFill rotWithShape="1">
          <a:blip r:embed="rId6">
            <a:clrChange>
              <a:clrFrom>
                <a:srgbClr val="FBFBFB"/>
              </a:clrFrom>
              <a:clrTo>
                <a:srgbClr val="FBFBFB">
                  <a:alpha val="0"/>
                </a:srgbClr>
              </a:clrTo>
            </a:clrChange>
            <a:extLst>
              <a:ext uri="{28A0092B-C50C-407E-A947-70E740481C1C}">
                <a14:useLocalDpi xmlns:a14="http://schemas.microsoft.com/office/drawing/2010/main" val="0"/>
              </a:ext>
            </a:extLst>
          </a:blip>
          <a:srcRect l="49156" t="73287" r="36211" b="13281"/>
          <a:stretch/>
        </p:blipFill>
        <p:spPr bwMode="auto">
          <a:xfrm>
            <a:off x="7821385" y="2949286"/>
            <a:ext cx="451588" cy="552705"/>
          </a:xfrm>
          <a:prstGeom prst="rect">
            <a:avLst/>
          </a:prstGeom>
          <a:noFill/>
          <a:extLst>
            <a:ext uri="{909E8E84-426E-40DD-AFC4-6F175D3DCCD1}">
              <a14:hiddenFill xmlns:a14="http://schemas.microsoft.com/office/drawing/2010/main">
                <a:solidFill>
                  <a:srgbClr val="FFFFFF"/>
                </a:solidFill>
              </a14:hiddenFill>
            </a:ext>
          </a:extLst>
        </p:spPr>
      </p:pic>
      <p:pic>
        <p:nvPicPr>
          <p:cNvPr id="65" name="Picture 2" descr="花朵ppt素材设计素材免费下载 花朵ppt素材设计图片 千图网平面设计 "/>
          <p:cNvPicPr>
            <a:picLocks noChangeAspect="1" noChangeArrowheads="1"/>
          </p:cNvPicPr>
          <p:nvPr userDrawn="1"/>
        </p:nvPicPr>
        <p:blipFill rotWithShape="1">
          <a:blip r:embed="rId6">
            <a:clrChange>
              <a:clrFrom>
                <a:srgbClr val="FBFBFB"/>
              </a:clrFrom>
              <a:clrTo>
                <a:srgbClr val="FBFBFB">
                  <a:alpha val="0"/>
                </a:srgbClr>
              </a:clrTo>
            </a:clrChange>
            <a:extLst>
              <a:ext uri="{28A0092B-C50C-407E-A947-70E740481C1C}">
                <a14:useLocalDpi xmlns:a14="http://schemas.microsoft.com/office/drawing/2010/main" val="0"/>
              </a:ext>
            </a:extLst>
          </a:blip>
          <a:srcRect l="35506" t="74465" r="50283" b="13281"/>
          <a:stretch/>
        </p:blipFill>
        <p:spPr bwMode="auto">
          <a:xfrm>
            <a:off x="1039419" y="1730657"/>
            <a:ext cx="438566" cy="504214"/>
          </a:xfrm>
          <a:prstGeom prst="rect">
            <a:avLst/>
          </a:prstGeom>
          <a:noFill/>
          <a:extLst>
            <a:ext uri="{909E8E84-426E-40DD-AFC4-6F175D3DCCD1}">
              <a14:hiddenFill xmlns:a14="http://schemas.microsoft.com/office/drawing/2010/main">
                <a:solidFill>
                  <a:srgbClr val="FFFFFF"/>
                </a:solidFill>
              </a14:hiddenFill>
            </a:ext>
          </a:extLst>
        </p:spPr>
      </p:pic>
      <p:pic>
        <p:nvPicPr>
          <p:cNvPr id="66" name="Picture 2" descr="花朵ppt素材设计素材免费下载 花朵ppt素材设计图片 千图网平面设计 "/>
          <p:cNvPicPr>
            <a:picLocks noChangeAspect="1" noChangeArrowheads="1"/>
          </p:cNvPicPr>
          <p:nvPr userDrawn="1"/>
        </p:nvPicPr>
        <p:blipFill rotWithShape="1">
          <a:blip r:embed="rId6">
            <a:clrChange>
              <a:clrFrom>
                <a:srgbClr val="FBFBFB"/>
              </a:clrFrom>
              <a:clrTo>
                <a:srgbClr val="FBFBFB">
                  <a:alpha val="0"/>
                </a:srgbClr>
              </a:clrTo>
            </a:clrChange>
            <a:extLst>
              <a:ext uri="{28A0092B-C50C-407E-A947-70E740481C1C}">
                <a14:useLocalDpi xmlns:a14="http://schemas.microsoft.com/office/drawing/2010/main" val="0"/>
              </a:ext>
            </a:extLst>
          </a:blip>
          <a:srcRect l="35506" t="74465" r="50283" b="13281"/>
          <a:stretch/>
        </p:blipFill>
        <p:spPr bwMode="auto">
          <a:xfrm>
            <a:off x="3374740" y="2997777"/>
            <a:ext cx="438566" cy="504214"/>
          </a:xfrm>
          <a:prstGeom prst="rect">
            <a:avLst/>
          </a:prstGeom>
          <a:noFill/>
          <a:extLst>
            <a:ext uri="{909E8E84-426E-40DD-AFC4-6F175D3DCCD1}">
              <a14:hiddenFill xmlns:a14="http://schemas.microsoft.com/office/drawing/2010/main">
                <a:solidFill>
                  <a:srgbClr val="FFFFFF"/>
                </a:solidFill>
              </a14:hiddenFill>
            </a:ext>
          </a:extLst>
        </p:spPr>
      </p:pic>
      <p:pic>
        <p:nvPicPr>
          <p:cNvPr id="67" name="Picture 2" descr="花朵ppt素材设计素材免费下载 花朵ppt素材设计图片 千图网平面设计 "/>
          <p:cNvPicPr>
            <a:picLocks noChangeAspect="1" noChangeArrowheads="1"/>
          </p:cNvPicPr>
          <p:nvPr userDrawn="1"/>
        </p:nvPicPr>
        <p:blipFill rotWithShape="1">
          <a:blip r:embed="rId6">
            <a:clrChange>
              <a:clrFrom>
                <a:srgbClr val="FBFBFB"/>
              </a:clrFrom>
              <a:clrTo>
                <a:srgbClr val="FBFBFB">
                  <a:alpha val="0"/>
                </a:srgbClr>
              </a:clrTo>
            </a:clrChange>
            <a:extLst>
              <a:ext uri="{28A0092B-C50C-407E-A947-70E740481C1C}">
                <a14:useLocalDpi xmlns:a14="http://schemas.microsoft.com/office/drawing/2010/main" val="0"/>
              </a:ext>
            </a:extLst>
          </a:blip>
          <a:srcRect l="35506" t="74465" r="50283" b="13281"/>
          <a:stretch/>
        </p:blipFill>
        <p:spPr bwMode="auto">
          <a:xfrm>
            <a:off x="6049319" y="4207084"/>
            <a:ext cx="438566" cy="504214"/>
          </a:xfrm>
          <a:prstGeom prst="rect">
            <a:avLst/>
          </a:prstGeom>
          <a:noFill/>
          <a:extLst>
            <a:ext uri="{909E8E84-426E-40DD-AFC4-6F175D3DCCD1}">
              <a14:hiddenFill xmlns:a14="http://schemas.microsoft.com/office/drawing/2010/main">
                <a:solidFill>
                  <a:srgbClr val="FFFFFF"/>
                </a:solidFill>
              </a14:hiddenFill>
            </a:ext>
          </a:extLst>
        </p:spPr>
      </p:pic>
      <p:pic>
        <p:nvPicPr>
          <p:cNvPr id="68" name="Picture 2" descr="花朵ppt素材设计素材免费下载 花朵ppt素材设计图片 千图网平面设计 "/>
          <p:cNvPicPr>
            <a:picLocks noChangeAspect="1" noChangeArrowheads="1"/>
          </p:cNvPicPr>
          <p:nvPr userDrawn="1"/>
        </p:nvPicPr>
        <p:blipFill rotWithShape="1">
          <a:blip r:embed="rId6">
            <a:clrChange>
              <a:clrFrom>
                <a:srgbClr val="FBFBFB"/>
              </a:clrFrom>
              <a:clrTo>
                <a:srgbClr val="FBFBFB">
                  <a:alpha val="0"/>
                </a:srgbClr>
              </a:clrTo>
            </a:clrChange>
            <a:extLst>
              <a:ext uri="{28A0092B-C50C-407E-A947-70E740481C1C}">
                <a14:useLocalDpi xmlns:a14="http://schemas.microsoft.com/office/drawing/2010/main" val="0"/>
              </a:ext>
            </a:extLst>
          </a:blip>
          <a:srcRect l="49156" t="73287" r="36211" b="13281"/>
          <a:stretch/>
        </p:blipFill>
        <p:spPr bwMode="auto">
          <a:xfrm>
            <a:off x="5454870" y="1730657"/>
            <a:ext cx="451588" cy="552705"/>
          </a:xfrm>
          <a:prstGeom prst="rect">
            <a:avLst/>
          </a:prstGeom>
          <a:noFill/>
          <a:extLst>
            <a:ext uri="{909E8E84-426E-40DD-AFC4-6F175D3DCCD1}">
              <a14:hiddenFill xmlns:a14="http://schemas.microsoft.com/office/drawing/2010/main">
                <a:solidFill>
                  <a:srgbClr val="FFFFFF"/>
                </a:solidFill>
              </a14:hiddenFill>
            </a:ext>
          </a:extLst>
        </p:spPr>
      </p:pic>
      <p:pic>
        <p:nvPicPr>
          <p:cNvPr id="69" name="Picture 2" descr="花朵ppt素材设计素材免费下载 花朵ppt素材设计图片 千图网平面设计 "/>
          <p:cNvPicPr>
            <a:picLocks noChangeAspect="1" noChangeArrowheads="1"/>
          </p:cNvPicPr>
          <p:nvPr userDrawn="1"/>
        </p:nvPicPr>
        <p:blipFill rotWithShape="1">
          <a:blip r:embed="rId6">
            <a:clrChange>
              <a:clrFrom>
                <a:srgbClr val="FBFBFB"/>
              </a:clrFrom>
              <a:clrTo>
                <a:srgbClr val="FBFBFB">
                  <a:alpha val="0"/>
                </a:srgbClr>
              </a:clrTo>
            </a:clrChange>
            <a:extLst>
              <a:ext uri="{28A0092B-C50C-407E-A947-70E740481C1C}">
                <a14:useLocalDpi xmlns:a14="http://schemas.microsoft.com/office/drawing/2010/main" val="0"/>
              </a:ext>
            </a:extLst>
          </a:blip>
          <a:srcRect l="49156" t="73287" r="36211" b="13281"/>
          <a:stretch/>
        </p:blipFill>
        <p:spPr bwMode="auto">
          <a:xfrm>
            <a:off x="10488379" y="4192888"/>
            <a:ext cx="451588" cy="552705"/>
          </a:xfrm>
          <a:prstGeom prst="rect">
            <a:avLst/>
          </a:prstGeom>
          <a:noFill/>
          <a:extLst>
            <a:ext uri="{909E8E84-426E-40DD-AFC4-6F175D3DCCD1}">
              <a14:hiddenFill xmlns:a14="http://schemas.microsoft.com/office/drawing/2010/main">
                <a:solidFill>
                  <a:srgbClr val="FFFFFF"/>
                </a:solidFill>
              </a14:hiddenFill>
            </a:ext>
          </a:extLst>
        </p:spPr>
      </p:pic>
      <p:grpSp>
        <p:nvGrpSpPr>
          <p:cNvPr id="70" name="组合 69"/>
          <p:cNvGrpSpPr/>
          <p:nvPr userDrawn="1"/>
        </p:nvGrpSpPr>
        <p:grpSpPr>
          <a:xfrm>
            <a:off x="7664838" y="2153465"/>
            <a:ext cx="3058452" cy="1271682"/>
            <a:chOff x="1125321" y="485528"/>
            <a:chExt cx="3058452" cy="1271682"/>
          </a:xfrm>
        </p:grpSpPr>
        <p:grpSp>
          <p:nvGrpSpPr>
            <p:cNvPr id="71" name="组合 70"/>
            <p:cNvGrpSpPr/>
            <p:nvPr/>
          </p:nvGrpSpPr>
          <p:grpSpPr>
            <a:xfrm rot="2568293">
              <a:off x="3613219" y="485528"/>
              <a:ext cx="122859" cy="173836"/>
              <a:chOff x="2899932" y="286608"/>
              <a:chExt cx="373440" cy="748067"/>
            </a:xfrm>
            <a:solidFill>
              <a:srgbClr val="FFC000"/>
            </a:solidFill>
          </p:grpSpPr>
          <p:sp>
            <p:nvSpPr>
              <p:cNvPr id="81"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82"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72" name="组合 71"/>
            <p:cNvGrpSpPr/>
            <p:nvPr/>
          </p:nvGrpSpPr>
          <p:grpSpPr>
            <a:xfrm rot="9432564">
              <a:off x="3628846" y="1610197"/>
              <a:ext cx="103902" cy="147013"/>
              <a:chOff x="2899932" y="286608"/>
              <a:chExt cx="373440" cy="748067"/>
            </a:xfrm>
            <a:solidFill>
              <a:srgbClr val="D9827B"/>
            </a:solidFill>
          </p:grpSpPr>
          <p:sp>
            <p:nvSpPr>
              <p:cNvPr id="79"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80"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73" name="组合 72"/>
            <p:cNvGrpSpPr/>
            <p:nvPr/>
          </p:nvGrpSpPr>
          <p:grpSpPr>
            <a:xfrm rot="18900000">
              <a:off x="1125321" y="744329"/>
              <a:ext cx="124284" cy="175853"/>
              <a:chOff x="2899932" y="286608"/>
              <a:chExt cx="373440" cy="748067"/>
            </a:xfrm>
            <a:solidFill>
              <a:srgbClr val="3D7351"/>
            </a:solidFill>
          </p:grpSpPr>
          <p:sp>
            <p:nvSpPr>
              <p:cNvPr id="77"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78"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74" name="组合 73"/>
            <p:cNvGrpSpPr/>
            <p:nvPr/>
          </p:nvGrpSpPr>
          <p:grpSpPr>
            <a:xfrm rot="6975246">
              <a:off x="4126861" y="1304244"/>
              <a:ext cx="47134" cy="66691"/>
              <a:chOff x="2899932" y="286608"/>
              <a:chExt cx="373440" cy="748067"/>
            </a:xfrm>
          </p:grpSpPr>
          <p:sp>
            <p:nvSpPr>
              <p:cNvPr id="75"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solidFill>
                <a:srgbClr val="8FC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76"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solidFill>
                <a:srgbClr val="00C8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pic>
        <p:nvPicPr>
          <p:cNvPr id="83" name="Picture 2" descr="简约商务ppt模板免抠素材 平面电商 创意素材 png素材 素材 "/>
          <p:cNvPicPr>
            <a:picLocks noChangeAspect="1" noChangeArrowheads="1"/>
          </p:cNvPicPr>
          <p:nvPr userDrawn="1"/>
        </p:nvPicPr>
        <p:blipFill>
          <a:blip r:embed="rId4" cstate="print">
            <a:clrChange>
              <a:clrFrom>
                <a:srgbClr val="F6F6F6"/>
              </a:clrFrom>
              <a:clrTo>
                <a:srgbClr val="F6F6F6">
                  <a:alpha val="0"/>
                </a:srgbClr>
              </a:clrTo>
            </a:clrChange>
            <a:extLst>
              <a:ext uri="{28A0092B-C50C-407E-A947-70E740481C1C}">
                <a14:useLocalDpi xmlns:a14="http://schemas.microsoft.com/office/drawing/2010/main" val="0"/>
              </a:ext>
            </a:extLst>
          </a:blip>
          <a:srcRect/>
          <a:stretch>
            <a:fillRect/>
          </a:stretch>
        </p:blipFill>
        <p:spPr bwMode="auto">
          <a:xfrm rot="8904501">
            <a:off x="1362868" y="4236722"/>
            <a:ext cx="753112" cy="42347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72123003"/>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两栏内容">
    <p:spTree>
      <p:nvGrpSpPr>
        <p:cNvPr id="1" name=""/>
        <p:cNvGrpSpPr/>
        <p:nvPr/>
      </p:nvGrpSpPr>
      <p:grpSpPr>
        <a:xfrm>
          <a:off x="0" y="0"/>
          <a:ext cx="0" cy="0"/>
          <a:chOff x="0" y="0"/>
          <a:chExt cx="0" cy="0"/>
        </a:xfrm>
      </p:grpSpPr>
      <p:sp>
        <p:nvSpPr>
          <p:cNvPr id="5" name="文本框 2057">
            <a:hlinkClick r:id="rId3" action="ppaction://hlinksldjump"/>
            <a:extLst>
              <a:ext uri="{FF2B5EF4-FFF2-40B4-BE49-F238E27FC236}">
                <a16:creationId xmlns="" xmlns:a16="http://schemas.microsoft.com/office/drawing/2014/main" id="{04FE8436-5513-AEE9-9C9B-B7E75377ABEC}"/>
              </a:ext>
            </a:extLst>
          </p:cNvPr>
          <p:cNvSpPr txBox="1">
            <a:spLocks noChangeArrowheads="1"/>
          </p:cNvSpPr>
          <p:nvPr userDrawn="1">
            <p:custDataLst>
              <p:tags r:id="rId1"/>
            </p:custDataLst>
          </p:nvPr>
        </p:nvSpPr>
        <p:spPr bwMode="auto">
          <a:xfrm>
            <a:off x="10559415" y="6427107"/>
            <a:ext cx="1459230" cy="398780"/>
          </a:xfrm>
          <a:prstGeom prst="rect">
            <a:avLst/>
          </a:prstGeom>
          <a:solidFill>
            <a:srgbClr val="4BB13F"/>
          </a:solidFill>
          <a:ln>
            <a:noFill/>
          </a:ln>
          <a:scene3d>
            <a:camera prst="orthographicFront"/>
            <a:lightRig rig="threePt" dir="t"/>
          </a:scene3d>
          <a:sp3d>
            <a:bevelT prst="relaxedInset"/>
          </a:sp3d>
        </p:spPr>
        <p:txBody>
          <a:bodyPr wrap="square">
            <a:spAutoFit/>
          </a:bodyPr>
          <a:lstStyle/>
          <a:p>
            <a:pPr algn="ctr" eaLnBrk="1" fontAlgn="auto" hangingPunct="1">
              <a:spcAft>
                <a:spcPts val="0"/>
              </a:spcAft>
              <a:buFont typeface="Arial" panose="020B0604020202020204" pitchFamily="34" charset="0"/>
              <a:buNone/>
              <a:defRPr/>
            </a:pPr>
            <a:r>
              <a:rPr lang="zh-CN" altLang="en-US" sz="2000" dirty="0">
                <a:solidFill>
                  <a:schemeClr val="bg1"/>
                </a:solidFill>
                <a:latin typeface="微软雅黑" panose="020B0503020204020204" charset="-122"/>
                <a:ea typeface="微软雅黑" panose="020B0503020204020204" charset="-122"/>
                <a:cs typeface="Times New Roman" panose="02020603050405020304" pitchFamily="18" charset="0"/>
              </a:rPr>
              <a:t>返回目录</a:t>
            </a:r>
          </a:p>
        </p:txBody>
      </p:sp>
    </p:spTree>
    <p:extLst>
      <p:ext uri="{BB962C8B-B14F-4D97-AF65-F5344CB8AC3E}">
        <p14:creationId xmlns:p14="http://schemas.microsoft.com/office/powerpoint/2010/main" val="3446561071"/>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1293167144"/>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标题幻灯片">
    <p:bg>
      <p:bgPr>
        <a:gradFill>
          <a:gsLst>
            <a:gs pos="0">
              <a:schemeClr val="accent1">
                <a:lumMod val="5000"/>
                <a:lumOff val="95000"/>
              </a:schemeClr>
            </a:gs>
            <a:gs pos="32000">
              <a:schemeClr val="accent1">
                <a:lumMod val="45000"/>
                <a:lumOff val="55000"/>
              </a:schemeClr>
            </a:gs>
            <a:gs pos="70000">
              <a:srgbClr val="C5EAA7"/>
            </a:gs>
            <a:gs pos="100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pic>
        <p:nvPicPr>
          <p:cNvPr id="8" name="图片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251550" y="533156"/>
            <a:ext cx="7958966" cy="4889548"/>
          </a:xfrm>
          <a:prstGeom prst="rect">
            <a:avLst/>
          </a:prstGeom>
        </p:spPr>
      </p:pic>
    </p:spTree>
    <p:extLst>
      <p:ext uri="{BB962C8B-B14F-4D97-AF65-F5344CB8AC3E}">
        <p14:creationId xmlns:p14="http://schemas.microsoft.com/office/powerpoint/2010/main" val="1745171873"/>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5" presetClass="entr" presetSubtype="0"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decel="50000" fill="hold">
                                          <p:stCondLst>
                                            <p:cond delay="0"/>
                                          </p:stCondLst>
                                        </p:cTn>
                                        <p:tgtEl>
                                          <p:spTgt spid="8"/>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8"/>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8"/>
                                        </p:tgtEl>
                                        <p:attrNameLst>
                                          <p:attrName>ppt_w</p:attrName>
                                        </p:attrNameLst>
                                      </p:cBhvr>
                                      <p:tavLst>
                                        <p:tav tm="0">
                                          <p:val>
                                            <p:strVal val="#ppt_w*.05"/>
                                          </p:val>
                                        </p:tav>
                                        <p:tav tm="100000">
                                          <p:val>
                                            <p:strVal val="#ppt_w"/>
                                          </p:val>
                                        </p:tav>
                                      </p:tavLst>
                                    </p:anim>
                                    <p:anim calcmode="lin" valueType="num">
                                      <p:cBhvr>
                                        <p:cTn id="10" dur="1000" fill="hold"/>
                                        <p:tgtEl>
                                          <p:spTgt spid="8"/>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8"/>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8"/>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8"/>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2_自定义版式">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66532246"/>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1_标题和内容">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442536534"/>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2_标题和内容">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852557009"/>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自定义版式">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642931654"/>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theme" Target="../theme/theme2.xml"/><Relationship Id="rId3" Type="http://schemas.openxmlformats.org/officeDocument/2006/relationships/slideLayout" Target="../slideLayouts/slideLayout7.xml"/><Relationship Id="rId7" Type="http://schemas.openxmlformats.org/officeDocument/2006/relationships/slideLayout" Target="../slideLayouts/slideLayout11.xml"/><Relationship Id="rId2" Type="http://schemas.openxmlformats.org/officeDocument/2006/relationships/slideLayout" Target="../slideLayouts/slideLayout6.xml"/><Relationship Id="rId1" Type="http://schemas.openxmlformats.org/officeDocument/2006/relationships/slideLayout" Target="../slideLayouts/slideLayout5.xml"/><Relationship Id="rId6" Type="http://schemas.openxmlformats.org/officeDocument/2006/relationships/slideLayout" Target="../slideLayouts/slideLayout10.xml"/><Relationship Id="rId5" Type="http://schemas.openxmlformats.org/officeDocument/2006/relationships/slideLayout" Target="../slideLayouts/slideLayout9.xml"/><Relationship Id="rId10" Type="http://schemas.openxmlformats.org/officeDocument/2006/relationships/audio" Target="../media/audio1.wav"/><Relationship Id="rId4" Type="http://schemas.openxmlformats.org/officeDocument/2006/relationships/slideLayout" Target="../slideLayouts/slideLayout8.xml"/><Relationship Id="rId9" Type="http://schemas.openxmlformats.org/officeDocument/2006/relationships/slide" Target="../slides/slide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E4FFEE"/>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618139024"/>
      </p:ext>
    </p:extLst>
  </p:cSld>
  <p:clrMap bg1="lt1" tx1="dk1" bg2="lt2" tx2="dk2" accent1="accent1" accent2="accent2" accent3="accent3" accent4="accent4" accent5="accent5" accent6="accent6" hlink="hlink" folHlink="folHlink"/>
  <p:sldLayoutIdLst>
    <p:sldLayoutId id="2147483660" r:id="rId1"/>
    <p:sldLayoutId id="2147483699" r:id="rId2"/>
    <p:sldLayoutId id="2147483652" r:id="rId3"/>
    <p:sldLayoutId id="2147483682" r:id="rId4"/>
  </p:sldLayoutIdLs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alpha val="50000"/>
          </a:schemeClr>
        </a:solidFill>
        <a:effectLst/>
      </p:bgPr>
    </p:bg>
    <p:spTree>
      <p:nvGrpSpPr>
        <p:cNvPr id="1" name=""/>
        <p:cNvGrpSpPr/>
        <p:nvPr/>
      </p:nvGrpSpPr>
      <p:grpSpPr>
        <a:xfrm>
          <a:off x="0" y="0"/>
          <a:ext cx="0" cy="0"/>
          <a:chOff x="0" y="0"/>
          <a:chExt cx="0" cy="0"/>
        </a:xfrm>
      </p:grpSpPr>
      <p:sp>
        <p:nvSpPr>
          <p:cNvPr id="12" name="矩形 11">
            <a:extLst>
              <a:ext uri="{FF2B5EF4-FFF2-40B4-BE49-F238E27FC236}">
                <a16:creationId xmlns="" xmlns:a16="http://schemas.microsoft.com/office/drawing/2014/main" id="{F4BE031C-B885-491B-AFE9-3136DB3D16BC}"/>
              </a:ext>
            </a:extLst>
          </p:cNvPr>
          <p:cNvSpPr/>
          <p:nvPr userDrawn="1"/>
        </p:nvSpPr>
        <p:spPr>
          <a:xfrm>
            <a:off x="1" y="6604258"/>
            <a:ext cx="12192000" cy="253742"/>
          </a:xfrm>
          <a:prstGeom prst="rect">
            <a:avLst/>
          </a:prstGeom>
          <a:solidFill>
            <a:schemeClr val="accent1">
              <a:lumMod val="75000"/>
            </a:schemeClr>
          </a:solidFill>
          <a:ln/>
        </p:spPr>
        <p:style>
          <a:lnRef idx="1">
            <a:schemeClr val="accent1"/>
          </a:lnRef>
          <a:fillRef idx="2">
            <a:schemeClr val="accent1"/>
          </a:fillRef>
          <a:effectRef idx="1">
            <a:schemeClr val="accent1"/>
          </a:effectRef>
          <a:fontRef idx="minor">
            <a:schemeClr val="dk1"/>
          </a:fontRef>
        </p:style>
        <p:txBody>
          <a:bodyPr rtlCol="0" anchor="ctr"/>
          <a:lstStyle/>
          <a:p>
            <a:pPr algn="ctr" fontAlgn="base">
              <a:spcBef>
                <a:spcPct val="0"/>
              </a:spcBef>
              <a:spcAft>
                <a:spcPct val="0"/>
              </a:spcAft>
              <a:buFont typeface="Arial" panose="020B0604020202020204" pitchFamily="34" charset="0"/>
              <a:buNone/>
            </a:pPr>
            <a:endParaRPr lang="zh-CN" altLang="en-US" sz="3200" dirty="0">
              <a:ln w="0"/>
              <a:solidFill>
                <a:srgbClr val="7FD13B"/>
              </a:solidFill>
              <a:effectLst>
                <a:outerShdw blurRad="38100" dist="25400" dir="5400000" algn="ctr" rotWithShape="0">
                  <a:srgbClr val="6E747A">
                    <a:alpha val="43000"/>
                  </a:srgbClr>
                </a:outerShdw>
              </a:effectLst>
            </a:endParaRPr>
          </a:p>
        </p:txBody>
      </p:sp>
      <p:cxnSp>
        <p:nvCxnSpPr>
          <p:cNvPr id="20" name="直接连接符 19">
            <a:extLst>
              <a:ext uri="{FF2B5EF4-FFF2-40B4-BE49-F238E27FC236}">
                <a16:creationId xmlns="" xmlns:a16="http://schemas.microsoft.com/office/drawing/2014/main" id="{B1BE55F9-2A5E-4E28-8E5F-1BBB89835B59}"/>
              </a:ext>
            </a:extLst>
          </p:cNvPr>
          <p:cNvCxnSpPr/>
          <p:nvPr userDrawn="1"/>
        </p:nvCxnSpPr>
        <p:spPr>
          <a:xfrm>
            <a:off x="1" y="670189"/>
            <a:ext cx="12192000" cy="0"/>
          </a:xfrm>
          <a:prstGeom prst="line">
            <a:avLst/>
          </a:prstGeom>
          <a:ln>
            <a:solidFill>
              <a:srgbClr val="339966"/>
            </a:solidFill>
          </a:ln>
        </p:spPr>
        <p:style>
          <a:lnRef idx="3">
            <a:schemeClr val="accent6"/>
          </a:lnRef>
          <a:fillRef idx="0">
            <a:schemeClr val="accent6"/>
          </a:fillRef>
          <a:effectRef idx="2">
            <a:schemeClr val="accent6"/>
          </a:effectRef>
          <a:fontRef idx="minor">
            <a:schemeClr val="tx1"/>
          </a:fontRef>
        </p:style>
      </p:cxnSp>
      <p:sp>
        <p:nvSpPr>
          <p:cNvPr id="11" name="矩形 10">
            <a:extLst>
              <a:ext uri="{FF2B5EF4-FFF2-40B4-BE49-F238E27FC236}">
                <a16:creationId xmlns="" xmlns:a16="http://schemas.microsoft.com/office/drawing/2014/main" id="{3C8BB19B-3BF3-48F9-BA5C-0CEE270043F5}"/>
              </a:ext>
            </a:extLst>
          </p:cNvPr>
          <p:cNvSpPr/>
          <p:nvPr userDrawn="1"/>
        </p:nvSpPr>
        <p:spPr>
          <a:xfrm>
            <a:off x="1" y="1"/>
            <a:ext cx="12192000" cy="665287"/>
          </a:xfrm>
          <a:prstGeom prst="rect">
            <a:avLst/>
          </a:prstGeom>
          <a:gradFill>
            <a:gsLst>
              <a:gs pos="0">
                <a:schemeClr val="accent1">
                  <a:lumMod val="5000"/>
                  <a:lumOff val="95000"/>
                </a:schemeClr>
              </a:gs>
              <a:gs pos="100000">
                <a:schemeClr val="accent1">
                  <a:lumMod val="30000"/>
                  <a:lumOff val="70000"/>
                </a:schemeClr>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buFont typeface="Arial" panose="020B0604020202020204" pitchFamily="34" charset="0"/>
              <a:buNone/>
            </a:pPr>
            <a:endParaRPr lang="zh-CN" altLang="en-US" sz="3200" b="1" dirty="0">
              <a:solidFill>
                <a:prstClr val="white"/>
              </a:solidFill>
            </a:endParaRPr>
          </a:p>
        </p:txBody>
      </p:sp>
      <p:sp>
        <p:nvSpPr>
          <p:cNvPr id="2" name="动作按钮: 第一张 1">
            <a:hlinkClick r:id="rId9" action="ppaction://hlinksldjump" highlightClick="1">
              <a:snd r:embed="rId10" name="camera.wav"/>
            </a:hlinkClick>
          </p:cNvPr>
          <p:cNvSpPr/>
          <p:nvPr userDrawn="1"/>
        </p:nvSpPr>
        <p:spPr>
          <a:xfrm>
            <a:off x="11212566" y="5884205"/>
            <a:ext cx="914337" cy="951041"/>
          </a:xfrm>
          <a:prstGeom prst="actionButtonHome">
            <a:avLst/>
          </a:prstGeo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buFont typeface="Arial" panose="020B0604020202020204" pitchFamily="34" charset="0"/>
              <a:buNone/>
            </a:pPr>
            <a:endParaRPr lang="zh-CN" altLang="en-US" sz="3386" b="1">
              <a:solidFill>
                <a:prstClr val="white"/>
              </a:solidFill>
            </a:endParaRPr>
          </a:p>
        </p:txBody>
      </p:sp>
    </p:spTree>
    <p:extLst>
      <p:ext uri="{BB962C8B-B14F-4D97-AF65-F5344CB8AC3E}">
        <p14:creationId xmlns:p14="http://schemas.microsoft.com/office/powerpoint/2010/main" val="157583829"/>
      </p:ext>
    </p:extLst>
  </p:cSld>
  <p:clrMap bg1="lt1" tx1="dk1" bg2="lt2" tx2="dk2" accent1="accent1" accent2="accent2" accent3="accent3" accent4="accent4" accent5="accent5" accent6="accent6" hlink="hlink" folHlink="folHlink"/>
  <p:sldLayoutIdLst>
    <p:sldLayoutId id="2147483701" r:id="rId1"/>
    <p:sldLayoutId id="2147483702" r:id="rId2"/>
    <p:sldLayoutId id="2147483703" r:id="rId3"/>
    <p:sldLayoutId id="2147483704" r:id="rId4"/>
    <p:sldLayoutId id="2147483705" r:id="rId5"/>
    <p:sldLayoutId id="2147483706" r:id="rId6"/>
    <p:sldLayoutId id="2147483707" r:id="rId7"/>
  </p:sldLayoutIdLst>
  <p:timing>
    <p:tnLst>
      <p:par>
        <p:cTn id="1" dur="indefinite" restart="never" nodeType="tmRoot"/>
      </p:par>
    </p:tnLst>
  </p:timing>
  <p:txStyles>
    <p:titleStyle>
      <a:lvl1pPr algn="ctr" rtl="0" eaLnBrk="1" fontAlgn="base" hangingPunct="1">
        <a:spcBef>
          <a:spcPct val="0"/>
        </a:spcBef>
        <a:spcAft>
          <a:spcPct val="0"/>
        </a:spcAft>
        <a:defRPr sz="4400" kern="1200">
          <a:solidFill>
            <a:schemeClr val="tx1"/>
          </a:solidFill>
          <a:latin typeface="+mj-lt"/>
          <a:ea typeface="+mj-ea"/>
          <a:cs typeface="+mj-cs"/>
        </a:defRPr>
      </a:lvl1pPr>
      <a:lvl2pPr algn="ctr" rtl="0" eaLnBrk="1" fontAlgn="base" hangingPunct="1">
        <a:spcBef>
          <a:spcPct val="0"/>
        </a:spcBef>
        <a:spcAft>
          <a:spcPct val="0"/>
        </a:spcAft>
        <a:defRPr sz="4400">
          <a:solidFill>
            <a:schemeClr val="tx1"/>
          </a:solidFill>
          <a:latin typeface="Arial" charset="0"/>
          <a:ea typeface="黑体" pitchFamily="2" charset="-122"/>
        </a:defRPr>
      </a:lvl2pPr>
      <a:lvl3pPr algn="ctr" rtl="0" eaLnBrk="1" fontAlgn="base" hangingPunct="1">
        <a:spcBef>
          <a:spcPct val="0"/>
        </a:spcBef>
        <a:spcAft>
          <a:spcPct val="0"/>
        </a:spcAft>
        <a:defRPr sz="4400">
          <a:solidFill>
            <a:schemeClr val="tx1"/>
          </a:solidFill>
          <a:latin typeface="Arial" charset="0"/>
          <a:ea typeface="黑体" pitchFamily="2" charset="-122"/>
        </a:defRPr>
      </a:lvl3pPr>
      <a:lvl4pPr algn="ctr" rtl="0" eaLnBrk="1" fontAlgn="base" hangingPunct="1">
        <a:spcBef>
          <a:spcPct val="0"/>
        </a:spcBef>
        <a:spcAft>
          <a:spcPct val="0"/>
        </a:spcAft>
        <a:defRPr sz="4400">
          <a:solidFill>
            <a:schemeClr val="tx1"/>
          </a:solidFill>
          <a:latin typeface="Arial" charset="0"/>
          <a:ea typeface="黑体" pitchFamily="2" charset="-122"/>
        </a:defRPr>
      </a:lvl4pPr>
      <a:lvl5pPr algn="ctr" rtl="0" eaLnBrk="1" fontAlgn="base" hangingPunct="1">
        <a:spcBef>
          <a:spcPct val="0"/>
        </a:spcBef>
        <a:spcAft>
          <a:spcPct val="0"/>
        </a:spcAft>
        <a:defRPr sz="4400">
          <a:solidFill>
            <a:schemeClr val="tx1"/>
          </a:solidFill>
          <a:latin typeface="Arial" charset="0"/>
          <a:ea typeface="黑体" pitchFamily="2" charset="-122"/>
        </a:defRPr>
      </a:lvl5pPr>
      <a:lvl6pPr marL="457108" algn="ctr" rtl="0" eaLnBrk="1" fontAlgn="base" hangingPunct="1">
        <a:spcBef>
          <a:spcPct val="0"/>
        </a:spcBef>
        <a:spcAft>
          <a:spcPct val="0"/>
        </a:spcAft>
        <a:defRPr sz="4400">
          <a:solidFill>
            <a:schemeClr val="tx1"/>
          </a:solidFill>
          <a:latin typeface="Arial" charset="0"/>
          <a:ea typeface="黑体" pitchFamily="2" charset="-122"/>
        </a:defRPr>
      </a:lvl6pPr>
      <a:lvl7pPr marL="914216" algn="ctr" rtl="0" eaLnBrk="1" fontAlgn="base" hangingPunct="1">
        <a:spcBef>
          <a:spcPct val="0"/>
        </a:spcBef>
        <a:spcAft>
          <a:spcPct val="0"/>
        </a:spcAft>
        <a:defRPr sz="4400">
          <a:solidFill>
            <a:schemeClr val="tx1"/>
          </a:solidFill>
          <a:latin typeface="Arial" charset="0"/>
          <a:ea typeface="黑体" pitchFamily="2" charset="-122"/>
        </a:defRPr>
      </a:lvl7pPr>
      <a:lvl8pPr marL="1371324" algn="ctr" rtl="0" eaLnBrk="1" fontAlgn="base" hangingPunct="1">
        <a:spcBef>
          <a:spcPct val="0"/>
        </a:spcBef>
        <a:spcAft>
          <a:spcPct val="0"/>
        </a:spcAft>
        <a:defRPr sz="4400">
          <a:solidFill>
            <a:schemeClr val="tx1"/>
          </a:solidFill>
          <a:latin typeface="Arial" charset="0"/>
          <a:ea typeface="黑体" pitchFamily="2" charset="-122"/>
        </a:defRPr>
      </a:lvl8pPr>
      <a:lvl9pPr marL="1828432" algn="ctr" rtl="0" eaLnBrk="1" fontAlgn="base" hangingPunct="1">
        <a:spcBef>
          <a:spcPct val="0"/>
        </a:spcBef>
        <a:spcAft>
          <a:spcPct val="0"/>
        </a:spcAft>
        <a:defRPr sz="4400">
          <a:solidFill>
            <a:schemeClr val="tx1"/>
          </a:solidFill>
          <a:latin typeface="Arial" charset="0"/>
          <a:ea typeface="黑体" pitchFamily="2" charset="-122"/>
        </a:defRPr>
      </a:lvl9pPr>
    </p:titleStyle>
    <p:bodyStyle>
      <a:lvl1pPr marL="342831" indent="-342831" algn="l" rtl="0" eaLnBrk="1" fontAlgn="base" hangingPunct="1">
        <a:spcBef>
          <a:spcPct val="20000"/>
        </a:spcBef>
        <a:spcAft>
          <a:spcPct val="0"/>
        </a:spcAft>
        <a:buFont typeface="Arial" charset="0"/>
        <a:buChar char="•"/>
        <a:defRPr sz="3200" kern="1200">
          <a:solidFill>
            <a:schemeClr val="tx1"/>
          </a:solidFill>
          <a:latin typeface="+mn-lt"/>
          <a:ea typeface="+mn-ea"/>
          <a:cs typeface="+mn-cs"/>
        </a:defRPr>
      </a:lvl1pPr>
      <a:lvl2pPr marL="742800" indent="-285692" algn="l" rtl="0" eaLnBrk="1" fontAlgn="base" hangingPunct="1">
        <a:spcBef>
          <a:spcPct val="20000"/>
        </a:spcBef>
        <a:spcAft>
          <a:spcPct val="0"/>
        </a:spcAft>
        <a:buFont typeface="Arial" charset="0"/>
        <a:buChar char="–"/>
        <a:defRPr sz="2800" kern="1200">
          <a:solidFill>
            <a:schemeClr val="tx1"/>
          </a:solidFill>
          <a:latin typeface="+mn-lt"/>
          <a:ea typeface="+mn-ea"/>
          <a:cs typeface="+mn-cs"/>
        </a:defRPr>
      </a:lvl2pPr>
      <a:lvl3pPr marL="1142770" indent="-228554" algn="l" rtl="0" eaLnBrk="1" fontAlgn="base" hangingPunct="1">
        <a:spcBef>
          <a:spcPct val="20000"/>
        </a:spcBef>
        <a:spcAft>
          <a:spcPct val="0"/>
        </a:spcAft>
        <a:buFont typeface="Arial" charset="0"/>
        <a:buChar char="•"/>
        <a:defRPr sz="2400" kern="1200">
          <a:solidFill>
            <a:schemeClr val="tx1"/>
          </a:solidFill>
          <a:latin typeface="+mn-lt"/>
          <a:ea typeface="+mn-ea"/>
          <a:cs typeface="+mn-cs"/>
        </a:defRPr>
      </a:lvl3pPr>
      <a:lvl4pPr marL="1599878" indent="-228554"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4pPr>
      <a:lvl5pPr marL="2056986" indent="-228554"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5pPr>
      <a:lvl6pPr marL="2514094" indent="-228554" algn="l" defTabSz="914216"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202" indent="-228554" algn="l" defTabSz="914216"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310" indent="-228554" algn="l" defTabSz="914216"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5417" indent="-228554" algn="l" defTabSz="914216"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216" rtl="0" eaLnBrk="1" latinLnBrk="0" hangingPunct="1">
        <a:defRPr sz="1800" kern="1200">
          <a:solidFill>
            <a:schemeClr val="tx1"/>
          </a:solidFill>
          <a:latin typeface="+mn-lt"/>
          <a:ea typeface="+mn-ea"/>
          <a:cs typeface="+mn-cs"/>
        </a:defRPr>
      </a:lvl1pPr>
      <a:lvl2pPr marL="457108" algn="l" defTabSz="914216" rtl="0" eaLnBrk="1" latinLnBrk="0" hangingPunct="1">
        <a:defRPr sz="1800" kern="1200">
          <a:solidFill>
            <a:schemeClr val="tx1"/>
          </a:solidFill>
          <a:latin typeface="+mn-lt"/>
          <a:ea typeface="+mn-ea"/>
          <a:cs typeface="+mn-cs"/>
        </a:defRPr>
      </a:lvl2pPr>
      <a:lvl3pPr marL="914216" algn="l" defTabSz="914216" rtl="0" eaLnBrk="1" latinLnBrk="0" hangingPunct="1">
        <a:defRPr sz="1800" kern="1200">
          <a:solidFill>
            <a:schemeClr val="tx1"/>
          </a:solidFill>
          <a:latin typeface="+mn-lt"/>
          <a:ea typeface="+mn-ea"/>
          <a:cs typeface="+mn-cs"/>
        </a:defRPr>
      </a:lvl3pPr>
      <a:lvl4pPr marL="1371324" algn="l" defTabSz="914216" rtl="0" eaLnBrk="1" latinLnBrk="0" hangingPunct="1">
        <a:defRPr sz="1800" kern="1200">
          <a:solidFill>
            <a:schemeClr val="tx1"/>
          </a:solidFill>
          <a:latin typeface="+mn-lt"/>
          <a:ea typeface="+mn-ea"/>
          <a:cs typeface="+mn-cs"/>
        </a:defRPr>
      </a:lvl4pPr>
      <a:lvl5pPr marL="1828432" algn="l" defTabSz="914216" rtl="0" eaLnBrk="1" latinLnBrk="0" hangingPunct="1">
        <a:defRPr sz="1800" kern="1200">
          <a:solidFill>
            <a:schemeClr val="tx1"/>
          </a:solidFill>
          <a:latin typeface="+mn-lt"/>
          <a:ea typeface="+mn-ea"/>
          <a:cs typeface="+mn-cs"/>
        </a:defRPr>
      </a:lvl5pPr>
      <a:lvl6pPr marL="2285539" algn="l" defTabSz="914216" rtl="0" eaLnBrk="1" latinLnBrk="0" hangingPunct="1">
        <a:defRPr sz="1800" kern="1200">
          <a:solidFill>
            <a:schemeClr val="tx1"/>
          </a:solidFill>
          <a:latin typeface="+mn-lt"/>
          <a:ea typeface="+mn-ea"/>
          <a:cs typeface="+mn-cs"/>
        </a:defRPr>
      </a:lvl6pPr>
      <a:lvl7pPr marL="2742648" algn="l" defTabSz="914216" rtl="0" eaLnBrk="1" latinLnBrk="0" hangingPunct="1">
        <a:defRPr sz="1800" kern="1200">
          <a:solidFill>
            <a:schemeClr val="tx1"/>
          </a:solidFill>
          <a:latin typeface="+mn-lt"/>
          <a:ea typeface="+mn-ea"/>
          <a:cs typeface="+mn-cs"/>
        </a:defRPr>
      </a:lvl7pPr>
      <a:lvl8pPr marL="3199756" algn="l" defTabSz="914216" rtl="0" eaLnBrk="1" latinLnBrk="0" hangingPunct="1">
        <a:defRPr sz="1800" kern="1200">
          <a:solidFill>
            <a:schemeClr val="tx1"/>
          </a:solidFill>
          <a:latin typeface="+mn-lt"/>
          <a:ea typeface="+mn-ea"/>
          <a:cs typeface="+mn-cs"/>
        </a:defRPr>
      </a:lvl8pPr>
      <a:lvl9pPr marL="3656863" algn="l" defTabSz="914216"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1.xml"/></Relationships>
</file>

<file path=ppt/slides/_rels/slide2.xml.rels><?xml version="1.0" encoding="UTF-8" standalone="yes"?>
<Relationships xmlns="http://schemas.openxmlformats.org/package/2006/relationships"><Relationship Id="rId3" Type="http://schemas.openxmlformats.org/officeDocument/2006/relationships/slide" Target="slide9.xml"/><Relationship Id="rId2" Type="http://schemas.openxmlformats.org/officeDocument/2006/relationships/slide" Target="slide3.xml"/><Relationship Id="rId1" Type="http://schemas.openxmlformats.org/officeDocument/2006/relationships/slideLayout" Target="../slideLayouts/slideLayout2.xml"/><Relationship Id="rId4" Type="http://schemas.openxmlformats.org/officeDocument/2006/relationships/image" Target="../media/image6.jpeg"/></Relationships>
</file>

<file path=ppt/slides/_rels/slide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showMasterPhAnim="0">
  <p:cSld>
    <p:bg>
      <p:bgPr>
        <a:gradFill>
          <a:gsLst>
            <a:gs pos="90000">
              <a:srgbClr val="DFF4CE"/>
            </a:gs>
            <a:gs pos="0">
              <a:schemeClr val="accent1">
                <a:lumMod val="5000"/>
                <a:lumOff val="95000"/>
              </a:schemeClr>
            </a:gs>
            <a:gs pos="30000">
              <a:schemeClr val="accent1">
                <a:lumMod val="45000"/>
                <a:lumOff val="55000"/>
              </a:schemeClr>
            </a:gs>
            <a:gs pos="65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3" name="棱台 2"/>
          <p:cNvSpPr/>
          <p:nvPr/>
        </p:nvSpPr>
        <p:spPr>
          <a:xfrm>
            <a:off x="457589" y="3939326"/>
            <a:ext cx="11429211" cy="1889772"/>
          </a:xfrm>
          <a:prstGeom prst="bevel">
            <a:avLst/>
          </a:prstGeom>
          <a:gradFill>
            <a:gsLst>
              <a:gs pos="0">
                <a:schemeClr val="accent1">
                  <a:lumMod val="5000"/>
                  <a:lumOff val="95000"/>
                </a:schemeClr>
              </a:gs>
              <a:gs pos="0">
                <a:schemeClr val="accent1">
                  <a:lumMod val="45000"/>
                  <a:lumOff val="55000"/>
                </a:schemeClr>
              </a:gs>
              <a:gs pos="44000">
                <a:schemeClr val="accent1">
                  <a:lumMod val="45000"/>
                  <a:lumOff val="55000"/>
                </a:schemeClr>
              </a:gs>
              <a:gs pos="80000">
                <a:schemeClr val="accent1">
                  <a:lumMod val="30000"/>
                  <a:lumOff val="70000"/>
                </a:schemeClr>
              </a:gs>
            </a:gsLst>
            <a:lin ang="5400000" scaled="1"/>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buFont typeface="Arial" panose="020B0604020202020204" pitchFamily="34" charset="0"/>
              <a:buNone/>
            </a:pPr>
            <a:r>
              <a:rPr lang="en-US" altLang="zh-CN" sz="4656" b="1">
                <a:solidFill>
                  <a:srgbClr val="D60093"/>
                </a:solidFill>
                <a:latin typeface="隶书" panose="02010509060101010101" pitchFamily="49" charset="-122"/>
                <a:ea typeface="隶书" panose="02010509060101010101" pitchFamily="49" charset="-122"/>
              </a:rPr>
              <a:t>Section B (1a-1e)</a:t>
            </a:r>
            <a:endParaRPr lang="zh-CN" altLang="en-US" sz="4656" b="1">
              <a:solidFill>
                <a:srgbClr val="D60093"/>
              </a:solidFill>
              <a:latin typeface="隶书" panose="02010509060101010101" pitchFamily="49" charset="-122"/>
              <a:ea typeface="隶书" panose="02010509060101010101" pitchFamily="49" charset="-122"/>
            </a:endParaRPr>
          </a:p>
        </p:txBody>
      </p:sp>
    </p:spTree>
    <p:extLst>
      <p:ext uri="{BB962C8B-B14F-4D97-AF65-F5344CB8AC3E}">
        <p14:creationId xmlns:p14="http://schemas.microsoft.com/office/powerpoint/2010/main" val="868958221"/>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iterate type="lt">
                                    <p:tmPct val="0"/>
                                  </p:iterate>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ppt_w</p:attrName>
                                        </p:attrNameLst>
                                      </p:cBhvr>
                                      <p:tavLst>
                                        <p:tav tm="0">
                                          <p:val>
                                            <p:fltVal val="0"/>
                                          </p:val>
                                        </p:tav>
                                        <p:tav tm="100000">
                                          <p:val>
                                            <p:strVal val="#ppt_w"/>
                                          </p:val>
                                        </p:tav>
                                      </p:tavLst>
                                    </p:anim>
                                    <p:anim calcmode="lin" valueType="num">
                                      <p:cBhvr>
                                        <p:cTn id="8" dur="1000" fill="hold"/>
                                        <p:tgtEl>
                                          <p:spTgt spid="3"/>
                                        </p:tgtEl>
                                        <p:attrNameLst>
                                          <p:attrName>ppt_h</p:attrName>
                                        </p:attrNameLst>
                                      </p:cBhvr>
                                      <p:tavLst>
                                        <p:tav tm="0">
                                          <p:val>
                                            <p:fltVal val="0"/>
                                          </p:val>
                                        </p:tav>
                                        <p:tav tm="100000">
                                          <p:val>
                                            <p:strVal val="#ppt_h"/>
                                          </p:val>
                                        </p:tav>
                                      </p:tavLst>
                                    </p:anim>
                                    <p:animEffect transition="in" filter="fade">
                                      <p:cBhvr>
                                        <p:cTn id="9" dur="1000"/>
                                        <p:tgtEl>
                                          <p:spTgt spid="3"/>
                                        </p:tgtEl>
                                      </p:cBhvr>
                                    </p:animEffect>
                                  </p:childTnLst>
                                </p:cTn>
                              </p:par>
                            </p:childTnLst>
                          </p:cTn>
                        </p:par>
                        <p:par>
                          <p:cTn id="10" fill="hold">
                            <p:stCondLst>
                              <p:cond delay="1000"/>
                            </p:stCondLst>
                            <p:childTnLst>
                              <p:par>
                                <p:cTn id="11" presetID="34" presetClass="emph" presetSubtype="0" fill="hold" grpId="1" nodeType="afterEffect">
                                  <p:stCondLst>
                                    <p:cond delay="0"/>
                                  </p:stCondLst>
                                  <p:iterate type="lt">
                                    <p:tmPct val="10000"/>
                                  </p:iterate>
                                  <p:childTnLst>
                                    <p:animMotion origin="layout" path="M 0.0 0.0 L 0.0 -0.07213" pathEditMode="relative" ptsTypes="">
                                      <p:cBhvr>
                                        <p:cTn id="12" dur="250" accel="50000" decel="50000" autoRev="1" fill="hold">
                                          <p:stCondLst>
                                            <p:cond delay="0"/>
                                          </p:stCondLst>
                                        </p:cTn>
                                        <p:tgtEl>
                                          <p:spTgt spid="3"/>
                                        </p:tgtEl>
                                        <p:attrNameLst>
                                          <p:attrName>ppt_x</p:attrName>
                                          <p:attrName>ppt_y</p:attrName>
                                        </p:attrNameLst>
                                      </p:cBhvr>
                                    </p:animMotion>
                                    <p:animRot by="1500000">
                                      <p:cBhvr>
                                        <p:cTn id="13" dur="125" fill="hold">
                                          <p:stCondLst>
                                            <p:cond delay="0"/>
                                          </p:stCondLst>
                                        </p:cTn>
                                        <p:tgtEl>
                                          <p:spTgt spid="3"/>
                                        </p:tgtEl>
                                        <p:attrNameLst>
                                          <p:attrName>r</p:attrName>
                                        </p:attrNameLst>
                                      </p:cBhvr>
                                    </p:animRot>
                                    <p:animRot by="-1500000">
                                      <p:cBhvr>
                                        <p:cTn id="14" dur="125" fill="hold">
                                          <p:stCondLst>
                                            <p:cond delay="125"/>
                                          </p:stCondLst>
                                        </p:cTn>
                                        <p:tgtEl>
                                          <p:spTgt spid="3"/>
                                        </p:tgtEl>
                                        <p:attrNameLst>
                                          <p:attrName>r</p:attrName>
                                        </p:attrNameLst>
                                      </p:cBhvr>
                                    </p:animRot>
                                    <p:animRot by="-1500000">
                                      <p:cBhvr>
                                        <p:cTn id="15" dur="125" fill="hold">
                                          <p:stCondLst>
                                            <p:cond delay="250"/>
                                          </p:stCondLst>
                                        </p:cTn>
                                        <p:tgtEl>
                                          <p:spTgt spid="3"/>
                                        </p:tgtEl>
                                        <p:attrNameLst>
                                          <p:attrName>r</p:attrName>
                                        </p:attrNameLst>
                                      </p:cBhvr>
                                    </p:animRot>
                                    <p:animRot by="1500000">
                                      <p:cBhvr>
                                        <p:cTn id="16" dur="125" fill="hold">
                                          <p:stCondLst>
                                            <p:cond delay="375"/>
                                          </p:stCondLst>
                                        </p:cTn>
                                        <p:tgtEl>
                                          <p:spTgt spid="3"/>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3" grpId="1"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81000" y="330128"/>
            <a:ext cx="11430000" cy="5975867"/>
          </a:xfrm>
          <a:prstGeom prst="rect">
            <a:avLst/>
          </a:prstGeom>
        </p:spPr>
        <p:txBody>
          <a:bodyPr>
            <a:spAutoFit/>
          </a:bodyPr>
          <a:lstStyle/>
          <a:p>
            <a:pPr indent="762000">
              <a:lnSpc>
                <a:spcPct val="130000"/>
              </a:lnSpc>
              <a:spcAft>
                <a:spcPts val="0"/>
              </a:spcAft>
              <a:tabLst>
                <a:tab pos="1188085" algn="l"/>
                <a:tab pos="2163445" algn="l"/>
                <a:tab pos="3142615" algn="l"/>
                <a:tab pos="4190365" algn="l"/>
              </a:tabLst>
            </a:pPr>
            <a:r>
              <a:rPr lang="en-US" altLang="zh-CN" sz="2700">
                <a:solidFill>
                  <a:srgbClr val="000000"/>
                </a:solidFill>
                <a:latin typeface="Times New Roman" panose="02020603050405020304" pitchFamily="18" charset="0"/>
                <a:cs typeface="Times New Roman" panose="02020603050405020304" pitchFamily="18" charset="0"/>
              </a:rPr>
              <a:t>Your special desk keeps things safe.It can cool your lunch like a fridge and heat food like a microwave (</a:t>
            </a:r>
            <a:r>
              <a:rPr lang="zh-CN" altLang="zh-CN" sz="2700">
                <a:solidFill>
                  <a:srgbClr val="000000"/>
                </a:solidFill>
                <a:latin typeface="Times New Roman" panose="02020603050405020304" pitchFamily="18" charset="0"/>
                <a:cs typeface="Times New Roman" panose="02020603050405020304" pitchFamily="18" charset="0"/>
              </a:rPr>
              <a:t>微波炉</a:t>
            </a:r>
            <a:r>
              <a:rPr lang="en-US" altLang="zh-CN" sz="2700">
                <a:solidFill>
                  <a:srgbClr val="000000"/>
                </a:solidFill>
                <a:latin typeface="Times New Roman" panose="02020603050405020304" pitchFamily="18" charset="0"/>
                <a:cs typeface="Times New Roman" panose="02020603050405020304" pitchFamily="18" charset="0"/>
              </a:rPr>
              <a:t>).For reading time, soft sofas wait for you.The classroom always feels comfortable—cool in summer and warm in winter.This happens because sun power and wind power machines on the roof control (</a:t>
            </a:r>
            <a:r>
              <a:rPr lang="zh-CN" altLang="zh-CN" sz="2700">
                <a:solidFill>
                  <a:srgbClr val="000000"/>
                </a:solidFill>
                <a:latin typeface="Times New Roman" panose="02020603050405020304" pitchFamily="18" charset="0"/>
                <a:cs typeface="Times New Roman" panose="02020603050405020304" pitchFamily="18" charset="0"/>
              </a:rPr>
              <a:t>控制</a:t>
            </a:r>
            <a:r>
              <a:rPr lang="en-US" altLang="zh-CN" sz="2700">
                <a:solidFill>
                  <a:srgbClr val="000000"/>
                </a:solidFill>
                <a:latin typeface="Times New Roman" panose="02020603050405020304" pitchFamily="18" charset="0"/>
                <a:cs typeface="Times New Roman" panose="02020603050405020304" pitchFamily="18" charset="0"/>
              </a:rPr>
              <a:t>) the temperature.</a:t>
            </a:r>
            <a:endParaRPr lang="zh-CN" altLang="zh-CN" sz="2700">
              <a:solidFill>
                <a:srgbClr val="000000"/>
              </a:solidFill>
              <a:latin typeface="NEU-BZ-S92"/>
              <a:ea typeface="方正书宋_GBK" panose="03000509000000000000" pitchFamily="65" charset="-122"/>
              <a:cs typeface="Times New Roman" panose="02020603050405020304" pitchFamily="18" charset="0"/>
            </a:endParaRPr>
          </a:p>
          <a:p>
            <a:pPr indent="762000">
              <a:lnSpc>
                <a:spcPct val="130000"/>
              </a:lnSpc>
              <a:spcAft>
                <a:spcPts val="0"/>
              </a:spcAft>
              <a:tabLst>
                <a:tab pos="1188085" algn="l"/>
                <a:tab pos="2163445" algn="l"/>
                <a:tab pos="3142615" algn="l"/>
                <a:tab pos="4190365" algn="l"/>
              </a:tabLst>
            </a:pPr>
            <a:r>
              <a:rPr lang="en-US" altLang="zh-CN" sz="2700">
                <a:solidFill>
                  <a:srgbClr val="000000"/>
                </a:solidFill>
                <a:latin typeface="Times New Roman" panose="02020603050405020304" pitchFamily="18" charset="0"/>
                <a:cs typeface="Times New Roman" panose="02020603050405020304" pitchFamily="18" charset="0"/>
              </a:rPr>
              <a:t>School life in the future will be full of hands-on experiences that prepare you for the real world.You will have the chance to practice cooking with home robots.You will also learn how to sell items in shops.These real-world lessons will help you develop important life skills and make school a more exciting place.</a:t>
            </a:r>
            <a:endParaRPr lang="zh-CN" altLang="zh-CN" sz="2700">
              <a:solidFill>
                <a:srgbClr val="000000"/>
              </a:solidFill>
              <a:latin typeface="NEU-BZ-S92"/>
              <a:ea typeface="方正书宋_GBK" panose="03000509000000000000" pitchFamily="65" charset="-122"/>
              <a:cs typeface="Times New Roman" panose="02020603050405020304" pitchFamily="18" charset="0"/>
            </a:endParaRPr>
          </a:p>
          <a:p>
            <a:pPr indent="762000">
              <a:lnSpc>
                <a:spcPct val="130000"/>
              </a:lnSpc>
              <a:spcAft>
                <a:spcPts val="0"/>
              </a:spcAft>
              <a:tabLst>
                <a:tab pos="1188085" algn="l"/>
                <a:tab pos="2163445" algn="l"/>
                <a:tab pos="3142615" algn="l"/>
                <a:tab pos="4190365" algn="l"/>
              </a:tabLst>
            </a:pPr>
            <a:r>
              <a:rPr lang="en-US" altLang="zh-CN" sz="2700">
                <a:solidFill>
                  <a:srgbClr val="000000"/>
                </a:solidFill>
                <a:latin typeface="Times New Roman" panose="02020603050405020304" pitchFamily="18" charset="0"/>
                <a:cs typeface="Times New Roman" panose="02020603050405020304" pitchFamily="18" charset="0"/>
              </a:rPr>
              <a:t>Future schools will be places where learning goes beyond textbooks, providing students with different ways to develop and grow.</a:t>
            </a:r>
            <a:endParaRPr lang="zh-CN" altLang="zh-CN" sz="2700">
              <a:solidFill>
                <a:srgbClr val="000000"/>
              </a:solidFill>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22875242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81000" y="339942"/>
            <a:ext cx="11430000" cy="5693866"/>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1</a:t>
            </a:r>
            <a:r>
              <a:rPr lang="en-US" altLang="zh-CN" sz="2800">
                <a:solidFill>
                  <a:srgbClr val="000000"/>
                </a:solidFill>
                <a:latin typeface="Times New Roman" panose="02020603050405020304" pitchFamily="18" charset="0"/>
                <a:cs typeface="Times New Roman" panose="02020603050405020304" pitchFamily="18" charset="0"/>
              </a:rPr>
              <a:t>.The writer starts the passage by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A.giving examples</a:t>
            </a:r>
            <a:r>
              <a:rPr lang="zh-CN" altLang="zh-CN" sz="2800">
                <a:solidFill>
                  <a:srgbClr val="000000"/>
                </a:solidFill>
                <a:latin typeface="Times New Roman" panose="02020603050405020304" pitchFamily="18" charset="0"/>
                <a:cs typeface="Times New Roman" panose="02020603050405020304" pitchFamily="18" charset="0"/>
              </a:rPr>
              <a:t>　</a:t>
            </a:r>
            <a:r>
              <a:rPr lang="en-US" altLang="zh-CN" sz="2800" smtClean="0">
                <a:solidFill>
                  <a:srgbClr val="000000"/>
                </a:solidFill>
                <a:latin typeface="Times New Roman" panose="02020603050405020304" pitchFamily="18" charset="0"/>
                <a:cs typeface="Times New Roman" panose="02020603050405020304" pitchFamily="18" charset="0"/>
              </a:rPr>
              <a:t>B.showing </a:t>
            </a:r>
            <a:r>
              <a:rPr lang="en-US" altLang="zh-CN" sz="2800">
                <a:solidFill>
                  <a:srgbClr val="000000"/>
                </a:solidFill>
                <a:latin typeface="Times New Roman" panose="02020603050405020304" pitchFamily="18" charset="0"/>
                <a:cs typeface="Times New Roman" panose="02020603050405020304" pitchFamily="18" charset="0"/>
              </a:rPr>
              <a:t>numbers</a:t>
            </a:r>
            <a:r>
              <a:rPr lang="zh-CN" altLang="zh-CN" sz="2800">
                <a:solidFill>
                  <a:srgbClr val="000000"/>
                </a:solidFill>
                <a:latin typeface="Times New Roman" panose="02020603050405020304" pitchFamily="18" charset="0"/>
                <a:cs typeface="Times New Roman" panose="02020603050405020304" pitchFamily="18" charset="0"/>
              </a:rPr>
              <a:t>　</a:t>
            </a:r>
            <a:r>
              <a:rPr lang="en-US" altLang="zh-CN" sz="2800" smtClean="0">
                <a:solidFill>
                  <a:srgbClr val="000000"/>
                </a:solidFill>
                <a:latin typeface="Times New Roman" panose="02020603050405020304" pitchFamily="18" charset="0"/>
                <a:cs typeface="Times New Roman" panose="02020603050405020304" pitchFamily="18" charset="0"/>
              </a:rPr>
              <a:t>C.asking </a:t>
            </a:r>
            <a:r>
              <a:rPr lang="en-US" altLang="zh-CN" sz="2800">
                <a:solidFill>
                  <a:srgbClr val="000000"/>
                </a:solidFill>
                <a:latin typeface="Times New Roman" panose="02020603050405020304" pitchFamily="18" charset="0"/>
                <a:cs typeface="Times New Roman" panose="02020603050405020304" pitchFamily="18" charset="0"/>
              </a:rPr>
              <a:t>a question</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2</a:t>
            </a:r>
            <a:r>
              <a:rPr lang="en-US" altLang="zh-CN" sz="2800">
                <a:solidFill>
                  <a:srgbClr val="000000"/>
                </a:solidFill>
                <a:latin typeface="Times New Roman" panose="02020603050405020304" pitchFamily="18" charset="0"/>
                <a:cs typeface="Times New Roman" panose="02020603050405020304" pitchFamily="18" charset="0"/>
              </a:rPr>
              <a:t>.What can we know from Paragraph 4?</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A.In future schools,students will learn how to design robots.</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B.Future schools will provide real-world learning.</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C.The classrooms in future schools will be more comfortable.</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3</a:t>
            </a:r>
            <a:r>
              <a:rPr lang="en-US" altLang="zh-CN" sz="2800">
                <a:solidFill>
                  <a:srgbClr val="000000"/>
                </a:solidFill>
                <a:latin typeface="Times New Roman" panose="02020603050405020304" pitchFamily="18" charset="0"/>
                <a:cs typeface="Times New Roman" panose="02020603050405020304" pitchFamily="18" charset="0"/>
              </a:rPr>
              <a:t>.We can read the passage in the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 part of a magazine.</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A.Future</a:t>
            </a:r>
            <a:r>
              <a:rPr lang="zh-CN" altLang="zh-CN" sz="2800">
                <a:solidFill>
                  <a:srgbClr val="000000"/>
                </a:solid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B.Health</a:t>
            </a:r>
            <a:r>
              <a:rPr lang="zh-CN" altLang="zh-CN" sz="2800">
                <a:solidFill>
                  <a:srgbClr val="000000"/>
                </a:solidFill>
                <a:latin typeface="Times New Roman" panose="02020603050405020304" pitchFamily="18" charset="0"/>
                <a:cs typeface="Times New Roman" panose="02020603050405020304" pitchFamily="18" charset="0"/>
              </a:rPr>
              <a:t>　</a:t>
            </a:r>
            <a:r>
              <a:rPr lang="en-US" altLang="zh-CN" sz="2800" smtClean="0">
                <a:solidFill>
                  <a:srgbClr val="000000"/>
                </a:solidFill>
                <a:latin typeface="Times New Roman" panose="02020603050405020304" pitchFamily="18" charset="0"/>
                <a:cs typeface="Times New Roman" panose="02020603050405020304" pitchFamily="18" charset="0"/>
              </a:rPr>
              <a:t>	</a:t>
            </a:r>
            <a:r>
              <a:rPr lang="zh-CN" altLang="zh-CN" sz="2800">
                <a:solidFill>
                  <a:srgbClr val="000000"/>
                </a:solid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C.Problems</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4</a:t>
            </a:r>
            <a:r>
              <a:rPr lang="en-US" altLang="zh-CN" sz="2800">
                <a:solidFill>
                  <a:srgbClr val="000000"/>
                </a:solidFill>
                <a:latin typeface="Times New Roman" panose="02020603050405020304" pitchFamily="18" charset="0"/>
                <a:cs typeface="Times New Roman" panose="02020603050405020304" pitchFamily="18" charset="0"/>
              </a:rPr>
              <a:t>.Which is the structure(</a:t>
            </a:r>
            <a:r>
              <a:rPr lang="zh-CN" altLang="zh-CN" sz="2800">
                <a:solidFill>
                  <a:srgbClr val="000000"/>
                </a:solidFill>
                <a:latin typeface="Times New Roman" panose="02020603050405020304" pitchFamily="18" charset="0"/>
                <a:cs typeface="Times New Roman" panose="02020603050405020304" pitchFamily="18" charset="0"/>
              </a:rPr>
              <a:t>结构</a:t>
            </a:r>
            <a:r>
              <a:rPr lang="en-US" altLang="zh-CN" sz="2800">
                <a:solidFill>
                  <a:srgbClr val="000000"/>
                </a:solidFill>
                <a:latin typeface="Times New Roman" panose="02020603050405020304" pitchFamily="18" charset="0"/>
                <a:cs typeface="Times New Roman" panose="02020603050405020304" pitchFamily="18" charset="0"/>
              </a:rPr>
              <a:t>) of the passage?</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A.</a:t>
            </a:r>
            <a:r>
              <a:rPr lang="zh-CN" altLang="zh-CN" sz="2800">
                <a:solidFill>
                  <a:srgbClr val="000000"/>
                </a:solidFill>
                <a:latin typeface="NEU-BZ-S92"/>
                <a:cs typeface="宋体" panose="02010600030101010101" pitchFamily="2" charset="-122"/>
              </a:rPr>
              <a:t>①</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NEU-BZ-S92"/>
                <a:cs typeface="宋体" panose="02010600030101010101" pitchFamily="2" charset="-122"/>
              </a:rPr>
              <a:t>②</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smtClean="0">
                <a:solidFill>
                  <a:srgbClr val="000000"/>
                </a:solidFill>
                <a:latin typeface="NEU-BZ-S92"/>
                <a:cs typeface="宋体" panose="02010600030101010101" pitchFamily="2" charset="-122"/>
              </a:rPr>
              <a:t>③④⑤</a:t>
            </a:r>
            <a:r>
              <a:rPr lang="en-US" altLang="zh-CN" sz="2800" smtClean="0">
                <a:solidFill>
                  <a:srgbClr val="000000"/>
                </a:solidFill>
                <a:latin typeface="NEU-BZ-S92"/>
                <a:cs typeface="宋体" panose="02010600030101010101" pitchFamily="2" charset="-122"/>
              </a:rPr>
              <a:t>	</a:t>
            </a:r>
            <a:r>
              <a:rPr lang="en-US" altLang="zh-CN" sz="2800" smtClean="0">
                <a:solidFill>
                  <a:srgbClr val="000000"/>
                </a:solidFill>
                <a:latin typeface="Times New Roman" panose="02020603050405020304" pitchFamily="18" charset="0"/>
                <a:cs typeface="Times New Roman" panose="02020603050405020304" pitchFamily="18" charset="0"/>
              </a:rPr>
              <a:t>B</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NEU-BZ-S92"/>
                <a:cs typeface="宋体" panose="02010600030101010101" pitchFamily="2" charset="-122"/>
              </a:rPr>
              <a:t>①②</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NEU-BZ-S92"/>
                <a:cs typeface="宋体" panose="02010600030101010101" pitchFamily="2" charset="-122"/>
              </a:rPr>
              <a:t>③④</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smtClean="0">
                <a:solidFill>
                  <a:srgbClr val="000000"/>
                </a:solidFill>
                <a:latin typeface="NEU-BZ-S92"/>
                <a:cs typeface="宋体" panose="02010600030101010101" pitchFamily="2" charset="-122"/>
              </a:rPr>
              <a:t>⑤</a:t>
            </a:r>
            <a:r>
              <a:rPr lang="en-US" altLang="zh-CN" sz="2800" smtClean="0">
                <a:solidFill>
                  <a:srgbClr val="000000"/>
                </a:solidFill>
                <a:latin typeface="NEU-BZ-S92"/>
                <a:cs typeface="宋体" panose="02010600030101010101" pitchFamily="2" charset="-122"/>
              </a:rPr>
              <a:t>		</a:t>
            </a:r>
            <a:r>
              <a:rPr lang="en-US" altLang="zh-CN" sz="2800" smtClean="0">
                <a:solidFill>
                  <a:srgbClr val="000000"/>
                </a:solidFill>
                <a:latin typeface="Times New Roman" panose="02020603050405020304" pitchFamily="18" charset="0"/>
                <a:cs typeface="Times New Roman" panose="02020603050405020304" pitchFamily="18" charset="0"/>
              </a:rPr>
              <a:t>C</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NEU-BZ-S92"/>
                <a:cs typeface="宋体" panose="02010600030101010101" pitchFamily="2" charset="-122"/>
              </a:rPr>
              <a:t>①</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NEU-BZ-S92"/>
                <a:cs typeface="宋体" panose="02010600030101010101" pitchFamily="2" charset="-122"/>
              </a:rPr>
              <a:t>②③④</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NEU-BZ-S92"/>
                <a:cs typeface="宋体" panose="02010600030101010101" pitchFamily="2" charset="-122"/>
              </a:rPr>
              <a:t>⑤</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3" name="矩形 2"/>
          <p:cNvSpPr/>
          <p:nvPr/>
        </p:nvSpPr>
        <p:spPr>
          <a:xfrm>
            <a:off x="5672486" y="430169"/>
            <a:ext cx="423514" cy="523220"/>
          </a:xfrm>
          <a:prstGeom prst="rect">
            <a:avLst/>
          </a:prstGeom>
        </p:spPr>
        <p:txBody>
          <a:bodyPr wrap="none">
            <a:spAutoFit/>
          </a:bodyPr>
          <a:lstStyle/>
          <a:p>
            <a:r>
              <a:rPr lang="en-US" altLang="zh-CN" sz="2800" smtClean="0">
                <a:solidFill>
                  <a:srgbClr val="FF0000"/>
                </a:solidFill>
                <a:latin typeface="Times New Roman" panose="02020603050405020304" pitchFamily="18" charset="0"/>
              </a:rPr>
              <a:t>C</a:t>
            </a:r>
            <a:endParaRPr lang="zh-CN" altLang="en-US" sz="2800"/>
          </a:p>
        </p:txBody>
      </p:sp>
      <p:sp>
        <p:nvSpPr>
          <p:cNvPr id="4" name="矩形 3"/>
          <p:cNvSpPr/>
          <p:nvPr/>
        </p:nvSpPr>
        <p:spPr>
          <a:xfrm>
            <a:off x="6319757" y="1488407"/>
            <a:ext cx="423514" cy="523220"/>
          </a:xfrm>
          <a:prstGeom prst="rect">
            <a:avLst/>
          </a:prstGeom>
        </p:spPr>
        <p:txBody>
          <a:bodyPr wrap="none">
            <a:spAutoFit/>
          </a:bodyPr>
          <a:lstStyle/>
          <a:p>
            <a:r>
              <a:rPr lang="en-US" altLang="zh-CN" sz="2800" smtClean="0">
                <a:solidFill>
                  <a:srgbClr val="FF0000"/>
                </a:solidFill>
                <a:latin typeface="Times New Roman" panose="02020603050405020304" pitchFamily="18" charset="0"/>
              </a:rPr>
              <a:t>B</a:t>
            </a:r>
            <a:endParaRPr lang="zh-CN" altLang="en-US" sz="2800"/>
          </a:p>
        </p:txBody>
      </p:sp>
      <p:sp>
        <p:nvSpPr>
          <p:cNvPr id="5" name="矩形 4"/>
          <p:cNvSpPr/>
          <p:nvPr/>
        </p:nvSpPr>
        <p:spPr>
          <a:xfrm>
            <a:off x="5672486" y="3728174"/>
            <a:ext cx="444352" cy="523220"/>
          </a:xfrm>
          <a:prstGeom prst="rect">
            <a:avLst/>
          </a:prstGeom>
        </p:spPr>
        <p:txBody>
          <a:bodyPr wrap="none">
            <a:spAutoFit/>
          </a:bodyPr>
          <a:lstStyle/>
          <a:p>
            <a:r>
              <a:rPr lang="en-US" altLang="zh-CN" sz="2800" smtClean="0">
                <a:solidFill>
                  <a:srgbClr val="FF0000"/>
                </a:solidFill>
                <a:latin typeface="Times New Roman" panose="02020603050405020304" pitchFamily="18" charset="0"/>
              </a:rPr>
              <a:t>A</a:t>
            </a:r>
            <a:endParaRPr lang="zh-CN" altLang="en-US" sz="2800"/>
          </a:p>
        </p:txBody>
      </p:sp>
      <p:sp>
        <p:nvSpPr>
          <p:cNvPr id="6" name="矩形 5"/>
          <p:cNvSpPr/>
          <p:nvPr/>
        </p:nvSpPr>
        <p:spPr>
          <a:xfrm>
            <a:off x="7090320" y="4940524"/>
            <a:ext cx="423514" cy="523220"/>
          </a:xfrm>
          <a:prstGeom prst="rect">
            <a:avLst/>
          </a:prstGeom>
        </p:spPr>
        <p:txBody>
          <a:bodyPr wrap="none">
            <a:spAutoFit/>
          </a:bodyPr>
          <a:lstStyle/>
          <a:p>
            <a:r>
              <a:rPr lang="en-US" altLang="zh-CN" sz="2800" smtClean="0">
                <a:solidFill>
                  <a:srgbClr val="FF0000"/>
                </a:solidFill>
                <a:latin typeface="Times New Roman" panose="02020603050405020304" pitchFamily="18" charset="0"/>
              </a:rPr>
              <a:t>C</a:t>
            </a:r>
            <a:endParaRPr lang="zh-CN" altLang="en-US" sz="2800"/>
          </a:p>
        </p:txBody>
      </p:sp>
    </p:spTree>
    <p:extLst>
      <p:ext uri="{BB962C8B-B14F-4D97-AF65-F5344CB8AC3E}">
        <p14:creationId xmlns:p14="http://schemas.microsoft.com/office/powerpoint/2010/main" val="12391359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randombar(horizontal)">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randombar(horizontal)">
                                      <p:cBhvr>
                                        <p:cTn id="17" dur="500"/>
                                        <p:tgtEl>
                                          <p:spTgt spid="5"/>
                                        </p:tgtEl>
                                      </p:cBhvr>
                                    </p:animEffect>
                                  </p:childTnLst>
                                </p:cTn>
                              </p:par>
                            </p:childTnLst>
                          </p:cTn>
                        </p:par>
                      </p:childTnLst>
                    </p:cTn>
                  </p:par>
                  <p:par>
                    <p:cTn id="18" fill="hold">
                      <p:stCondLst>
                        <p:cond delay="indefinite"/>
                      </p:stCondLst>
                      <p:childTnLst>
                        <p:par>
                          <p:cTn id="19" fill="hold">
                            <p:stCondLst>
                              <p:cond delay="0"/>
                            </p:stCondLst>
                            <p:childTnLst>
                              <p:par>
                                <p:cTn id="20" presetID="14" presetClass="entr" presetSubtype="10" fill="hold" grpId="0" nodeType="click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randombar(horizontal)">
                                      <p:cBhvr>
                                        <p:cTn id="22"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81000" y="795104"/>
            <a:ext cx="11430000" cy="5073440"/>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zh-CN" altLang="zh-CN" sz="2800">
                <a:solidFill>
                  <a:srgbClr val="000000"/>
                </a:solidFill>
                <a:latin typeface="Arial" panose="020B0604020202020204" pitchFamily="34" charset="0"/>
                <a:ea typeface="黑体" panose="02010609060101010101" pitchFamily="49" charset="-122"/>
                <a:cs typeface="Times New Roman" panose="02020603050405020304" pitchFamily="18" charset="0"/>
              </a:rPr>
              <a:t>二、任务型阅读</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zh-CN" altLang="zh-CN" sz="2800">
                <a:solidFill>
                  <a:srgbClr val="000000"/>
                </a:solidFill>
                <a:latin typeface="Times New Roman" panose="02020603050405020304" pitchFamily="18" charset="0"/>
                <a:cs typeface="Times New Roman" panose="02020603050405020304" pitchFamily="18" charset="0"/>
              </a:rPr>
              <a:t>阅读下面短文</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根据其内容填空或回答问题。</a:t>
            </a:r>
            <a:r>
              <a:rPr lang="en-US" altLang="zh-CN" sz="2800">
                <a:solidFill>
                  <a:srgbClr val="000000"/>
                </a:solidFill>
                <a:latin typeface="Times New Roman" panose="02020603050405020304" pitchFamily="18" charset="0"/>
                <a:cs typeface="Times New Roman" panose="02020603050405020304" pitchFamily="18" charset="0"/>
              </a:rPr>
              <a:t>(1</a:t>
            </a:r>
            <a:r>
              <a:rPr lang="zh-CN" altLang="zh-CN" sz="2800">
                <a:solidFill>
                  <a:srgbClr val="000000"/>
                </a:solidFill>
                <a:latin typeface="Times New Roman" panose="02020603050405020304" pitchFamily="18" charset="0"/>
                <a:cs typeface="Times New Roman" panose="02020603050405020304" pitchFamily="18" charset="0"/>
              </a:rPr>
              <a:t>至</a:t>
            </a:r>
            <a:r>
              <a:rPr lang="en-US" altLang="zh-CN" sz="2800">
                <a:solidFill>
                  <a:srgbClr val="000000"/>
                </a:solidFill>
                <a:latin typeface="Times New Roman" panose="02020603050405020304" pitchFamily="18" charset="0"/>
                <a:cs typeface="Times New Roman" panose="02020603050405020304" pitchFamily="18" charset="0"/>
              </a:rPr>
              <a:t>4</a:t>
            </a:r>
            <a:r>
              <a:rPr lang="zh-CN" altLang="zh-CN" sz="2800">
                <a:solidFill>
                  <a:srgbClr val="000000"/>
                </a:solidFill>
                <a:latin typeface="Times New Roman" panose="02020603050405020304" pitchFamily="18" charset="0"/>
                <a:cs typeface="Times New Roman" panose="02020603050405020304" pitchFamily="18" charset="0"/>
              </a:rPr>
              <a:t>题每题答案不超过</a:t>
            </a:r>
            <a:r>
              <a:rPr lang="en-US" altLang="zh-CN" sz="2800">
                <a:solidFill>
                  <a:srgbClr val="000000"/>
                </a:solidFill>
                <a:latin typeface="Times New Roman" panose="02020603050405020304" pitchFamily="18" charset="0"/>
                <a:cs typeface="Times New Roman" panose="02020603050405020304" pitchFamily="18" charset="0"/>
              </a:rPr>
              <a:t>3</a:t>
            </a:r>
            <a:r>
              <a:rPr lang="zh-CN" altLang="zh-CN" sz="2800">
                <a:solidFill>
                  <a:srgbClr val="000000"/>
                </a:solidFill>
                <a:latin typeface="Times New Roman" panose="02020603050405020304" pitchFamily="18" charset="0"/>
                <a:cs typeface="Times New Roman" panose="02020603050405020304" pitchFamily="18" charset="0"/>
              </a:rPr>
              <a:t>个单词</a:t>
            </a:r>
            <a:r>
              <a:rPr lang="en-US" altLang="zh-CN" sz="2800">
                <a:solidFill>
                  <a:srgbClr val="000000"/>
                </a:solidFill>
                <a:latin typeface="Times New Roman" panose="02020603050405020304" pitchFamily="18" charset="0"/>
                <a:cs typeface="Times New Roman" panose="02020603050405020304" pitchFamily="18" charset="0"/>
              </a:rPr>
              <a:t>,5</a:t>
            </a:r>
            <a:r>
              <a:rPr lang="zh-CN" altLang="zh-CN" sz="2800">
                <a:solidFill>
                  <a:srgbClr val="000000"/>
                </a:solidFill>
                <a:latin typeface="Times New Roman" panose="02020603050405020304" pitchFamily="18" charset="0"/>
                <a:cs typeface="Times New Roman" panose="02020603050405020304" pitchFamily="18" charset="0"/>
              </a:rPr>
              <a:t>题须用完整句子回答。</a:t>
            </a:r>
            <a:r>
              <a:rPr lang="en-US" altLang="zh-CN" sz="2800">
                <a:solidFill>
                  <a:srgbClr val="000000"/>
                </a:solidFill>
                <a:latin typeface="Times New Roman" panose="02020603050405020304" pitchFamily="18" charset="0"/>
                <a:cs typeface="Times New Roman" panose="02020603050405020304" pitchFamily="18" charset="0"/>
              </a:rPr>
              <a:t>)</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gn="ct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Welcome</a:t>
            </a:r>
            <a:r>
              <a:rPr lang="en-US" altLang="zh-CN" sz="2800">
                <a:solidFill>
                  <a:srgbClr val="000000"/>
                </a:solidFill>
                <a:latin typeface="Times New Roman" panose="02020603050405020304" pitchFamily="18" charset="0"/>
                <a:cs typeface="Times New Roman" panose="02020603050405020304" pitchFamily="18" charset="0"/>
              </a:rPr>
              <a:t> </a:t>
            </a:r>
            <a:r>
              <a:rPr lang="en-US" altLang="zh-CN" sz="2800" b="1">
                <a:solidFill>
                  <a:srgbClr val="000000"/>
                </a:solidFill>
                <a:latin typeface="Times New Roman" panose="02020603050405020304" pitchFamily="18" charset="0"/>
                <a:cs typeface="Times New Roman" panose="02020603050405020304" pitchFamily="18" charset="0"/>
              </a:rPr>
              <a:t>to</a:t>
            </a:r>
            <a:r>
              <a:rPr lang="en-US" altLang="zh-CN" sz="2800">
                <a:solidFill>
                  <a:srgbClr val="000000"/>
                </a:solidFill>
                <a:latin typeface="Times New Roman" panose="02020603050405020304" pitchFamily="18" charset="0"/>
                <a:cs typeface="Times New Roman" panose="02020603050405020304" pitchFamily="18" charset="0"/>
              </a:rPr>
              <a:t> </a:t>
            </a:r>
            <a:r>
              <a:rPr lang="en-US" altLang="zh-CN" sz="2800" b="1">
                <a:solidFill>
                  <a:srgbClr val="000000"/>
                </a:solidFill>
                <a:latin typeface="Times New Roman" panose="02020603050405020304" pitchFamily="18" charset="0"/>
                <a:cs typeface="Times New Roman" panose="02020603050405020304" pitchFamily="18" charset="0"/>
              </a:rPr>
              <a:t>Your</a:t>
            </a:r>
            <a:r>
              <a:rPr lang="en-US" altLang="zh-CN" sz="2800">
                <a:solidFill>
                  <a:srgbClr val="000000"/>
                </a:solidFill>
                <a:latin typeface="Times New Roman" panose="02020603050405020304" pitchFamily="18" charset="0"/>
                <a:cs typeface="Times New Roman" panose="02020603050405020304" pitchFamily="18" charset="0"/>
              </a:rPr>
              <a:t> </a:t>
            </a:r>
            <a:r>
              <a:rPr lang="en-US" altLang="zh-CN" sz="2800" b="1">
                <a:solidFill>
                  <a:srgbClr val="000000"/>
                </a:solidFill>
                <a:latin typeface="Times New Roman" panose="02020603050405020304" pitchFamily="18" charset="0"/>
                <a:cs typeface="Times New Roman" panose="02020603050405020304" pitchFamily="18" charset="0"/>
              </a:rPr>
              <a:t>Future</a:t>
            </a:r>
            <a:r>
              <a:rPr lang="en-US" altLang="zh-CN" sz="2800">
                <a:solidFill>
                  <a:srgbClr val="000000"/>
                </a:solidFill>
                <a:latin typeface="Times New Roman" panose="02020603050405020304" pitchFamily="18" charset="0"/>
                <a:cs typeface="Times New Roman" panose="02020603050405020304" pitchFamily="18" charset="0"/>
              </a:rPr>
              <a:t> </a:t>
            </a:r>
            <a:r>
              <a:rPr lang="en-US" altLang="zh-CN" sz="2800" b="1">
                <a:solidFill>
                  <a:srgbClr val="000000"/>
                </a:solidFill>
                <a:latin typeface="Times New Roman" panose="02020603050405020304" pitchFamily="18" charset="0"/>
                <a:cs typeface="Times New Roman" panose="02020603050405020304" pitchFamily="18" charset="0"/>
              </a:rPr>
              <a:t>Life</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indent="762000">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You wake up in the morning and look in the mirror, seeing a young face.In 2035, medical technology is far ahead of what we know now, and many people of your age could live to 150 years old, making 40 far from old.Surprisingly, your parents have just had an anti-aging (</a:t>
            </a:r>
            <a:r>
              <a:rPr lang="zh-CN" altLang="zh-CN" sz="2800">
                <a:solidFill>
                  <a:srgbClr val="000000"/>
                </a:solidFill>
                <a:latin typeface="Times New Roman" panose="02020603050405020304" pitchFamily="18" charset="0"/>
                <a:cs typeface="Times New Roman" panose="02020603050405020304" pitchFamily="18" charset="0"/>
              </a:rPr>
              <a:t>抗衰老的</a:t>
            </a:r>
            <a:r>
              <a:rPr lang="en-US" altLang="zh-CN" sz="2800">
                <a:solidFill>
                  <a:srgbClr val="000000"/>
                </a:solidFill>
                <a:latin typeface="Times New Roman" panose="02020603050405020304" pitchFamily="18" charset="0"/>
                <a:cs typeface="Times New Roman" panose="02020603050405020304" pitchFamily="18" charset="0"/>
              </a:rPr>
              <a:t>) treatment, so all three of you look the same age.</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167430123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81000" y="242550"/>
            <a:ext cx="11430000" cy="5975867"/>
          </a:xfrm>
          <a:prstGeom prst="rect">
            <a:avLst/>
          </a:prstGeom>
        </p:spPr>
        <p:txBody>
          <a:bodyPr>
            <a:spAutoFit/>
          </a:bodyPr>
          <a:lstStyle/>
          <a:p>
            <a:pPr indent="762000">
              <a:lnSpc>
                <a:spcPct val="130000"/>
              </a:lnSpc>
              <a:spcAft>
                <a:spcPts val="0"/>
              </a:spcAft>
              <a:tabLst>
                <a:tab pos="1188085" algn="l"/>
                <a:tab pos="2163445" algn="l"/>
                <a:tab pos="3142615" algn="l"/>
                <a:tab pos="4190365" algn="l"/>
              </a:tabLst>
            </a:pPr>
            <a:r>
              <a:rPr lang="en-US" altLang="zh-CN" sz="2700">
                <a:solidFill>
                  <a:srgbClr val="000000"/>
                </a:solidFill>
                <a:latin typeface="Times New Roman" panose="02020603050405020304" pitchFamily="18" charset="0"/>
                <a:cs typeface="Times New Roman" panose="02020603050405020304" pitchFamily="18" charset="0"/>
              </a:rPr>
              <a:t>When you walk into the kitchen, you pick up the milk, and suddenly hear a voice say, “You shouldn’t drink that!” Your fridge has scanned (</a:t>
            </a:r>
            <a:r>
              <a:rPr lang="zh-CN" altLang="zh-CN" sz="2700">
                <a:solidFill>
                  <a:srgbClr val="000000"/>
                </a:solidFill>
                <a:latin typeface="Times New Roman" panose="02020603050405020304" pitchFamily="18" charset="0"/>
                <a:cs typeface="Times New Roman" panose="02020603050405020304" pitchFamily="18" charset="0"/>
              </a:rPr>
              <a:t>扫描</a:t>
            </a:r>
            <a:r>
              <a:rPr lang="en-US" altLang="zh-CN" sz="2700">
                <a:solidFill>
                  <a:srgbClr val="000000"/>
                </a:solidFill>
                <a:latin typeface="Times New Roman" panose="02020603050405020304" pitchFamily="18" charset="0"/>
                <a:cs typeface="Times New Roman" panose="02020603050405020304" pitchFamily="18" charset="0"/>
              </a:rPr>
              <a:t>) the milk’s chip (</a:t>
            </a:r>
            <a:r>
              <a:rPr lang="zh-CN" altLang="zh-CN" sz="2700">
                <a:solidFill>
                  <a:srgbClr val="000000"/>
                </a:solidFill>
                <a:latin typeface="Times New Roman" panose="02020603050405020304" pitchFamily="18" charset="0"/>
                <a:cs typeface="Times New Roman" panose="02020603050405020304" pitchFamily="18" charset="0"/>
              </a:rPr>
              <a:t>芯片</a:t>
            </a:r>
            <a:r>
              <a:rPr lang="en-US" altLang="zh-CN" sz="2700">
                <a:solidFill>
                  <a:srgbClr val="000000"/>
                </a:solidFill>
                <a:latin typeface="Times New Roman" panose="02020603050405020304" pitchFamily="18" charset="0"/>
                <a:cs typeface="Times New Roman" panose="02020603050405020304" pitchFamily="18" charset="0"/>
              </a:rPr>
              <a:t>) and found that it has gone bad.You then tell your shirt, “Turn red,” and it changes from blue to red.This is possible because in 2035, “smart clothes” have tiny particles (</a:t>
            </a:r>
            <a:r>
              <a:rPr lang="zh-CN" altLang="zh-CN" sz="2700">
                <a:solidFill>
                  <a:srgbClr val="000000"/>
                </a:solidFill>
                <a:latin typeface="Times New Roman" panose="02020603050405020304" pitchFamily="18" charset="0"/>
                <a:cs typeface="Times New Roman" panose="02020603050405020304" pitchFamily="18" charset="0"/>
              </a:rPr>
              <a:t>粒子</a:t>
            </a:r>
            <a:r>
              <a:rPr lang="en-US" altLang="zh-CN" sz="2700">
                <a:solidFill>
                  <a:srgbClr val="000000"/>
                </a:solidFill>
                <a:latin typeface="Times New Roman" panose="02020603050405020304" pitchFamily="18" charset="0"/>
                <a:cs typeface="Times New Roman" panose="02020603050405020304" pitchFamily="18" charset="0"/>
              </a:rPr>
              <a:t>), smaller than your body’s cells (</a:t>
            </a:r>
            <a:r>
              <a:rPr lang="zh-CN" altLang="zh-CN" sz="2700">
                <a:solidFill>
                  <a:srgbClr val="000000"/>
                </a:solidFill>
                <a:latin typeface="Times New Roman" panose="02020603050405020304" pitchFamily="18" charset="0"/>
                <a:cs typeface="Times New Roman" panose="02020603050405020304" pitchFamily="18" charset="0"/>
              </a:rPr>
              <a:t>细胞</a:t>
            </a:r>
            <a:r>
              <a:rPr lang="en-US" altLang="zh-CN" sz="2700">
                <a:solidFill>
                  <a:srgbClr val="000000"/>
                </a:solidFill>
                <a:latin typeface="Times New Roman" panose="02020603050405020304" pitchFamily="18" charset="0"/>
                <a:cs typeface="Times New Roman" panose="02020603050405020304" pitchFamily="18" charset="0"/>
              </a:rPr>
              <a:t>), which can change color.</a:t>
            </a:r>
            <a:endParaRPr lang="zh-CN" altLang="zh-CN" sz="2700">
              <a:solidFill>
                <a:srgbClr val="000000"/>
              </a:solidFill>
              <a:latin typeface="NEU-BZ-S92"/>
              <a:ea typeface="方正书宋_GBK" panose="03000509000000000000" pitchFamily="65" charset="-122"/>
              <a:cs typeface="Times New Roman" panose="02020603050405020304" pitchFamily="18" charset="0"/>
            </a:endParaRPr>
          </a:p>
          <a:p>
            <a:pPr indent="762000">
              <a:lnSpc>
                <a:spcPct val="130000"/>
              </a:lnSpc>
              <a:spcAft>
                <a:spcPts val="0"/>
              </a:spcAft>
              <a:tabLst>
                <a:tab pos="1188085" algn="l"/>
                <a:tab pos="2163445" algn="l"/>
                <a:tab pos="3142615" algn="l"/>
                <a:tab pos="4190365" algn="l"/>
              </a:tabLst>
            </a:pPr>
            <a:r>
              <a:rPr lang="en-US" altLang="zh-CN" sz="2700">
                <a:solidFill>
                  <a:srgbClr val="000000"/>
                </a:solidFill>
                <a:latin typeface="Times New Roman" panose="02020603050405020304" pitchFamily="18" charset="0"/>
                <a:cs typeface="Times New Roman" panose="02020603050405020304" pitchFamily="18" charset="0"/>
              </a:rPr>
              <a:t>When it’s time for work, your self-driving car takes you to your office.During the ride, you can call a friend directly from your jacket sleeve (</a:t>
            </a:r>
            <a:r>
              <a:rPr lang="zh-CN" altLang="zh-CN" sz="2700">
                <a:solidFill>
                  <a:srgbClr val="000000"/>
                </a:solidFill>
                <a:latin typeface="Times New Roman" panose="02020603050405020304" pitchFamily="18" charset="0"/>
                <a:cs typeface="Times New Roman" panose="02020603050405020304" pitchFamily="18" charset="0"/>
              </a:rPr>
              <a:t>袖子</a:t>
            </a:r>
            <a:r>
              <a:rPr lang="en-US" altLang="zh-CN" sz="2700">
                <a:solidFill>
                  <a:srgbClr val="000000"/>
                </a:solidFill>
                <a:latin typeface="Times New Roman" panose="02020603050405020304" pitchFamily="18" charset="0"/>
                <a:cs typeface="Times New Roman" panose="02020603050405020304" pitchFamily="18" charset="0"/>
              </a:rPr>
              <a:t>).</a:t>
            </a:r>
            <a:endParaRPr lang="zh-CN" altLang="zh-CN" sz="2700">
              <a:solidFill>
                <a:srgbClr val="000000"/>
              </a:solidFill>
              <a:latin typeface="NEU-BZ-S92"/>
              <a:ea typeface="方正书宋_GBK" panose="03000509000000000000" pitchFamily="65" charset="-122"/>
              <a:cs typeface="Times New Roman" panose="02020603050405020304" pitchFamily="18" charset="0"/>
            </a:endParaRPr>
          </a:p>
          <a:p>
            <a:pPr indent="762000">
              <a:lnSpc>
                <a:spcPct val="130000"/>
              </a:lnSpc>
              <a:spcAft>
                <a:spcPts val="0"/>
              </a:spcAft>
              <a:tabLst>
                <a:tab pos="1188085" algn="l"/>
                <a:tab pos="2163445" algn="l"/>
                <a:tab pos="3142615" algn="l"/>
                <a:tab pos="4190365" algn="l"/>
              </a:tabLst>
            </a:pPr>
            <a:r>
              <a:rPr lang="en-US" altLang="zh-CN" sz="2700">
                <a:solidFill>
                  <a:srgbClr val="000000"/>
                </a:solidFill>
                <a:latin typeface="Times New Roman" panose="02020603050405020304" pitchFamily="18" charset="0"/>
                <a:cs typeface="Times New Roman" panose="02020603050405020304" pitchFamily="18" charset="0"/>
              </a:rPr>
              <a:t>Smart technology is everywhere around you.The question is:Will all of these predictions come true?What new inventions will we see?Only time will tell.</a:t>
            </a:r>
            <a:endParaRPr lang="zh-CN" altLang="zh-CN" sz="2700">
              <a:solidFill>
                <a:srgbClr val="000000"/>
              </a:solidFill>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51655032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81000" y="587369"/>
            <a:ext cx="11430000" cy="4013406"/>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1</a:t>
            </a:r>
            <a:r>
              <a:rPr lang="en-US" altLang="zh-CN" sz="2800">
                <a:solidFill>
                  <a:srgbClr val="000000"/>
                </a:solidFill>
                <a:latin typeface="Times New Roman" panose="02020603050405020304" pitchFamily="18" charset="0"/>
                <a:cs typeface="Times New Roman" panose="02020603050405020304" pitchFamily="18" charset="0"/>
              </a:rPr>
              <a:t>.Your parents will look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you thanks to the anti-aging treatments in 2035.</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2</a:t>
            </a:r>
            <a:r>
              <a:rPr lang="en-US" altLang="zh-CN" sz="2800">
                <a:solidFill>
                  <a:srgbClr val="000000"/>
                </a:solidFill>
                <a:latin typeface="Times New Roman" panose="02020603050405020304" pitchFamily="18" charset="0"/>
                <a:cs typeface="Times New Roman" panose="02020603050405020304" pitchFamily="18" charset="0"/>
              </a:rPr>
              <a:t>.In 2035, your fridge can tell whether your milk has gone bad by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3</a:t>
            </a:r>
            <a:r>
              <a:rPr lang="en-US" altLang="zh-CN" sz="2800">
                <a:solidFill>
                  <a:srgbClr val="000000"/>
                </a:solidFill>
                <a:latin typeface="Times New Roman" panose="02020603050405020304" pitchFamily="18" charset="0"/>
                <a:cs typeface="Times New Roman" panose="02020603050405020304" pitchFamily="18" charset="0"/>
              </a:rPr>
              <a:t>.Your “smart shirt” will be able to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4</a:t>
            </a:r>
            <a:r>
              <a:rPr lang="en-US" altLang="zh-CN" sz="2800">
                <a:solidFill>
                  <a:srgbClr val="000000"/>
                </a:solidFill>
                <a:latin typeface="Times New Roman" panose="02020603050405020304" pitchFamily="18" charset="0"/>
                <a:cs typeface="Times New Roman" panose="02020603050405020304" pitchFamily="18" charset="0"/>
              </a:rPr>
              <a:t>.Your “smart jacket” will be able to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5</a:t>
            </a:r>
            <a:r>
              <a:rPr lang="en-US" altLang="zh-CN" sz="2800">
                <a:solidFill>
                  <a:srgbClr val="000000"/>
                </a:solidFill>
                <a:latin typeface="Times New Roman" panose="02020603050405020304" pitchFamily="18" charset="0"/>
                <a:cs typeface="Times New Roman" panose="02020603050405020304" pitchFamily="18" charset="0"/>
              </a:rPr>
              <a:t>.How do you think of the new technologies mentioned in the passage?</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3" name="矩形 2"/>
          <p:cNvSpPr>
            <a:spLocks noChangeAspect="1"/>
          </p:cNvSpPr>
          <p:nvPr/>
        </p:nvSpPr>
        <p:spPr>
          <a:xfrm>
            <a:off x="4778010" y="587369"/>
            <a:ext cx="1858201" cy="572593"/>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as young as</a:t>
            </a:r>
            <a:endParaRPr lang="zh-CN" altLang="en-US" sz="2800"/>
          </a:p>
        </p:txBody>
      </p:sp>
      <p:sp>
        <p:nvSpPr>
          <p:cNvPr id="4" name="矩形 3"/>
          <p:cNvSpPr>
            <a:spLocks noChangeAspect="1"/>
          </p:cNvSpPr>
          <p:nvPr/>
        </p:nvSpPr>
        <p:spPr>
          <a:xfrm>
            <a:off x="1315619" y="2200412"/>
            <a:ext cx="2593980" cy="572593"/>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scanning its chip</a:t>
            </a:r>
            <a:endParaRPr lang="zh-CN" altLang="en-US" sz="2800"/>
          </a:p>
        </p:txBody>
      </p:sp>
      <p:sp>
        <p:nvSpPr>
          <p:cNvPr id="5" name="矩形 4"/>
          <p:cNvSpPr>
            <a:spLocks noChangeAspect="1"/>
          </p:cNvSpPr>
          <p:nvPr/>
        </p:nvSpPr>
        <p:spPr>
          <a:xfrm>
            <a:off x="6021183" y="2805571"/>
            <a:ext cx="2991525" cy="572593"/>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change the/its color</a:t>
            </a:r>
            <a:endParaRPr lang="zh-CN" altLang="en-US" sz="2800"/>
          </a:p>
        </p:txBody>
      </p:sp>
      <p:sp>
        <p:nvSpPr>
          <p:cNvPr id="6" name="矩形 5"/>
          <p:cNvSpPr>
            <a:spLocks noChangeAspect="1"/>
          </p:cNvSpPr>
          <p:nvPr/>
        </p:nvSpPr>
        <p:spPr>
          <a:xfrm>
            <a:off x="6236941" y="3358342"/>
            <a:ext cx="2672526" cy="572593"/>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make phone calls</a:t>
            </a:r>
            <a:endParaRPr lang="zh-CN" altLang="en-US" sz="2800"/>
          </a:p>
        </p:txBody>
      </p:sp>
      <p:sp>
        <p:nvSpPr>
          <p:cNvPr id="7" name="矩形 6"/>
          <p:cNvSpPr>
            <a:spLocks noChangeAspect="1"/>
          </p:cNvSpPr>
          <p:nvPr/>
        </p:nvSpPr>
        <p:spPr>
          <a:xfrm>
            <a:off x="473138" y="4519321"/>
            <a:ext cx="11298286" cy="1084977"/>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These new technologies are amazing and could make our lives more colorful</a:t>
            </a:r>
            <a:r>
              <a:rPr lang="en-US" altLang="zh-CN" sz="2800" smtClean="0">
                <a:solidFill>
                  <a:srgbClr val="FF0000"/>
                </a:solidFill>
                <a:latin typeface="Times New Roman" panose="02020603050405020304" pitchFamily="18" charset="0"/>
              </a:rPr>
              <a:t>.</a:t>
            </a:r>
          </a:p>
          <a:p>
            <a:pPr>
              <a:lnSpc>
                <a:spcPct val="120000"/>
              </a:lnSpc>
            </a:pPr>
            <a:r>
              <a:rPr lang="en-US" altLang="zh-CN" sz="2800" smtClean="0">
                <a:solidFill>
                  <a:srgbClr val="FF0000"/>
                </a:solidFill>
                <a:latin typeface="Times New Roman" panose="02020603050405020304" pitchFamily="18" charset="0"/>
              </a:rPr>
              <a:t>(</a:t>
            </a:r>
            <a:r>
              <a:rPr lang="zh-CN" altLang="en-US" sz="2800">
                <a:solidFill>
                  <a:srgbClr val="FF0000"/>
                </a:solidFill>
                <a:latin typeface="Times New Roman" panose="02020603050405020304" pitchFamily="18" charset="0"/>
              </a:rPr>
              <a:t>本题答案不唯一</a:t>
            </a:r>
            <a:r>
              <a:rPr lang="en-US" altLang="zh-CN" sz="2800">
                <a:solidFill>
                  <a:srgbClr val="FF0000"/>
                </a:solidFill>
                <a:latin typeface="Times New Roman" panose="02020603050405020304" pitchFamily="18" charset="0"/>
              </a:rPr>
              <a:t>)</a:t>
            </a:r>
            <a:endParaRPr lang="zh-CN" altLang="en-US" sz="2800"/>
          </a:p>
        </p:txBody>
      </p:sp>
    </p:spTree>
    <p:extLst>
      <p:ext uri="{BB962C8B-B14F-4D97-AF65-F5344CB8AC3E}">
        <p14:creationId xmlns:p14="http://schemas.microsoft.com/office/powerpoint/2010/main" val="30908670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randombar(horizontal)">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randombar(horizontal)">
                                      <p:cBhvr>
                                        <p:cTn id="17" dur="500"/>
                                        <p:tgtEl>
                                          <p:spTgt spid="5"/>
                                        </p:tgtEl>
                                      </p:cBhvr>
                                    </p:animEffect>
                                  </p:childTnLst>
                                </p:cTn>
                              </p:par>
                            </p:childTnLst>
                          </p:cTn>
                        </p:par>
                      </p:childTnLst>
                    </p:cTn>
                  </p:par>
                  <p:par>
                    <p:cTn id="18" fill="hold">
                      <p:stCondLst>
                        <p:cond delay="indefinite"/>
                      </p:stCondLst>
                      <p:childTnLst>
                        <p:par>
                          <p:cTn id="19" fill="hold">
                            <p:stCondLst>
                              <p:cond delay="0"/>
                            </p:stCondLst>
                            <p:childTnLst>
                              <p:par>
                                <p:cTn id="20" presetID="14" presetClass="entr" presetSubtype="10" fill="hold" grpId="0" nodeType="click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randombar(horizontal)">
                                      <p:cBhvr>
                                        <p:cTn id="22" dur="500"/>
                                        <p:tgtEl>
                                          <p:spTgt spid="6"/>
                                        </p:tgtEl>
                                      </p:cBhvr>
                                    </p:animEffect>
                                  </p:childTnLst>
                                </p:cTn>
                              </p:par>
                            </p:childTnLst>
                          </p:cTn>
                        </p:par>
                      </p:childTnLst>
                    </p:cTn>
                  </p:par>
                  <p:par>
                    <p:cTn id="23" fill="hold">
                      <p:stCondLst>
                        <p:cond delay="indefinite"/>
                      </p:stCondLst>
                      <p:childTnLst>
                        <p:par>
                          <p:cTn id="24" fill="hold">
                            <p:stCondLst>
                              <p:cond delay="0"/>
                            </p:stCondLst>
                            <p:childTnLst>
                              <p:par>
                                <p:cTn id="25" presetID="14" presetClass="entr" presetSubtype="10" fill="hold" grpId="0" nodeType="click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randombar(horizontal)">
                                      <p:cBhvr>
                                        <p:cTn id="2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3048210" y="1371742"/>
            <a:ext cx="5714606" cy="2957989"/>
          </a:xfrm>
          <a:prstGeom prst="rect">
            <a:avLst/>
          </a:prstGeom>
          <a:gradFill>
            <a:gsLst>
              <a:gs pos="47000">
                <a:schemeClr val="accent1">
                  <a:lumMod val="5000"/>
                  <a:lumOff val="95000"/>
                </a:schemeClr>
              </a:gs>
              <a:gs pos="2000">
                <a:schemeClr val="accent1">
                  <a:lumMod val="45000"/>
                  <a:lumOff val="55000"/>
                </a:schemeClr>
              </a:gs>
              <a:gs pos="89000">
                <a:srgbClr val="C5EAA7"/>
              </a:gs>
              <a:gs pos="100000">
                <a:schemeClr val="accent1">
                  <a:lumMod val="45000"/>
                  <a:lumOff val="55000"/>
                </a:schemeClr>
              </a:gs>
              <a:gs pos="100000">
                <a:schemeClr val="accent1">
                  <a:lumMod val="30000"/>
                  <a:lumOff val="70000"/>
                </a:schemeClr>
              </a:gs>
            </a:gsLst>
            <a:lin ang="5400000" scaled="1"/>
          </a:gradFill>
          <a:ln>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n>
          <a:effectLst>
            <a:glow rad="533400">
              <a:schemeClr val="accent1">
                <a:alpha val="40000"/>
              </a:schemeClr>
            </a:glow>
            <a:outerShdw blurRad="50800" dist="50800" dir="3720000" algn="ctr" rotWithShape="0">
              <a:srgbClr val="000000">
                <a:alpha val="43137"/>
              </a:srgbClr>
            </a:outerShdw>
            <a:reflection endPos="0" dist="50800" dir="5400000" sy="-100000" algn="bl" rotWithShape="0"/>
            <a:softEdge rad="127000"/>
          </a:effectLst>
        </p:spPr>
        <p:txBody>
          <a:bodyPr wrap="square" rtlCol="0">
            <a:spAutoFit/>
          </a:bodyPr>
          <a:lstStyle/>
          <a:p>
            <a:pPr fontAlgn="base">
              <a:spcBef>
                <a:spcPct val="0"/>
              </a:spcBef>
              <a:spcAft>
                <a:spcPct val="0"/>
              </a:spcAft>
              <a:buFont typeface="Arial" panose="020B0604020202020204" pitchFamily="34" charset="0"/>
              <a:buNone/>
            </a:pPr>
            <a:r>
              <a:rPr lang="zh-CN" altLang="en-US" sz="9311" b="1" dirty="0">
                <a:solidFill>
                  <a:srgbClr val="EA157A"/>
                </a:solidFill>
                <a:effectLst>
                  <a:outerShdw dist="50800" dir="5400000" algn="ctr" rotWithShape="0">
                    <a:srgbClr val="000000">
                      <a:alpha val="60000"/>
                    </a:srgbClr>
                  </a:outerShdw>
                </a:effectLst>
                <a:latin typeface="隶书" panose="02010509060101010101" pitchFamily="49" charset="-122"/>
                <a:ea typeface="隶书" panose="02010509060101010101" pitchFamily="49" charset="-122"/>
              </a:rPr>
              <a:t>练习结束，</a:t>
            </a:r>
            <a:endParaRPr lang="en-US" altLang="zh-CN" sz="9311" b="1" dirty="0">
              <a:solidFill>
                <a:srgbClr val="EA157A"/>
              </a:solidFill>
              <a:effectLst>
                <a:outerShdw dist="50800" dir="5400000" algn="ctr" rotWithShape="0">
                  <a:srgbClr val="000000">
                    <a:alpha val="60000"/>
                  </a:srgbClr>
                </a:outerShdw>
              </a:effectLst>
              <a:latin typeface="隶书" panose="02010509060101010101" pitchFamily="49" charset="-122"/>
              <a:ea typeface="隶书" panose="02010509060101010101" pitchFamily="49" charset="-122"/>
            </a:endParaRPr>
          </a:p>
          <a:p>
            <a:pPr fontAlgn="base">
              <a:spcBef>
                <a:spcPct val="0"/>
              </a:spcBef>
              <a:spcAft>
                <a:spcPct val="0"/>
              </a:spcAft>
              <a:buFont typeface="Arial" panose="020B0604020202020204" pitchFamily="34" charset="0"/>
              <a:buNone/>
            </a:pPr>
            <a:r>
              <a:rPr lang="zh-CN" altLang="en-US" sz="9311" b="1" dirty="0">
                <a:solidFill>
                  <a:srgbClr val="EA157A"/>
                </a:solidFill>
                <a:effectLst>
                  <a:outerShdw dist="50800" dir="5400000" algn="ctr" rotWithShape="0">
                    <a:srgbClr val="000000">
                      <a:alpha val="60000"/>
                    </a:srgbClr>
                  </a:outerShdw>
                </a:effectLst>
                <a:latin typeface="隶书" panose="02010509060101010101" pitchFamily="49" charset="-122"/>
                <a:ea typeface="隶书" panose="02010509060101010101" pitchFamily="49" charset="-122"/>
              </a:rPr>
              <a:t>少年加油！</a:t>
            </a:r>
            <a:endParaRPr lang="en-US" altLang="zh-CN" sz="9311" b="1" dirty="0">
              <a:solidFill>
                <a:srgbClr val="EA157A"/>
              </a:solidFill>
              <a:effectLst>
                <a:outerShdw dist="50800" dir="5400000" algn="ctr" rotWithShape="0">
                  <a:srgbClr val="000000">
                    <a:alpha val="60000"/>
                  </a:srgbClr>
                </a:outerShdw>
              </a:effectLst>
              <a:latin typeface="隶书" panose="02010509060101010101" pitchFamily="49" charset="-122"/>
              <a:ea typeface="隶书" panose="02010509060101010101" pitchFamily="49" charset="-122"/>
            </a:endParaRPr>
          </a:p>
        </p:txBody>
      </p:sp>
    </p:spTree>
    <p:extLst>
      <p:ext uri="{BB962C8B-B14F-4D97-AF65-F5344CB8AC3E}">
        <p14:creationId xmlns:p14="http://schemas.microsoft.com/office/powerpoint/2010/main" val="3998671347"/>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矩形 23"/>
          <p:cNvSpPr/>
          <p:nvPr/>
        </p:nvSpPr>
        <p:spPr>
          <a:xfrm>
            <a:off x="4500417" y="336338"/>
            <a:ext cx="2646878" cy="1107996"/>
          </a:xfrm>
          <a:prstGeom prst="rect">
            <a:avLst/>
          </a:prstGeom>
          <a:noFill/>
        </p:spPr>
        <p:txBody>
          <a:bodyPr wrap="none" lIns="91440" tIns="45720" rIns="91440" bIns="45720">
            <a:spAutoFit/>
            <a:scene3d>
              <a:camera prst="obliqueTopLeft"/>
              <a:lightRig rig="threePt" dir="t"/>
            </a:scene3d>
          </a:bodyPr>
          <a:lstStyle/>
          <a:p>
            <a:pPr algn="ctr"/>
            <a:r>
              <a:rPr lang="zh-CN" altLang="en-US" sz="6600" b="1" dirty="0" smtClean="0">
                <a:ln w="22225">
                  <a:solidFill>
                    <a:srgbClr val="ED7D31"/>
                  </a:solidFill>
                  <a:prstDash val="solid"/>
                </a:ln>
                <a:solidFill>
                  <a:srgbClr val="FFFF00"/>
                </a:solidFill>
                <a:effectLst>
                  <a:outerShdw blurRad="60007" dist="310007" dir="7680000" sy="30000" kx="1300200" algn="ctr" rotWithShape="0">
                    <a:prstClr val="black">
                      <a:alpha val="32000"/>
                    </a:prstClr>
                  </a:outerShdw>
                </a:effectLst>
              </a:rPr>
              <a:t>目    录</a:t>
            </a:r>
            <a:endParaRPr lang="zh-CN" altLang="en-US" sz="6600" b="1" dirty="0">
              <a:ln w="22225">
                <a:solidFill>
                  <a:srgbClr val="ED7D31"/>
                </a:solidFill>
                <a:prstDash val="solid"/>
              </a:ln>
              <a:solidFill>
                <a:srgbClr val="FFFF00"/>
              </a:solidFill>
              <a:effectLst>
                <a:outerShdw blurRad="60007" dist="310007" dir="7680000" sy="30000" kx="1300200" algn="ctr" rotWithShape="0">
                  <a:prstClr val="black">
                    <a:alpha val="32000"/>
                  </a:prstClr>
                </a:outerShdw>
              </a:effectLst>
            </a:endParaRPr>
          </a:p>
        </p:txBody>
      </p:sp>
      <p:sp>
        <p:nvSpPr>
          <p:cNvPr id="25" name="圆角矩形 24">
            <a:hlinkClick r:id="rId2" action="ppaction://hlinksldjump"/>
          </p:cNvPr>
          <p:cNvSpPr/>
          <p:nvPr/>
        </p:nvSpPr>
        <p:spPr>
          <a:xfrm>
            <a:off x="2659348" y="1992087"/>
            <a:ext cx="3995057" cy="762000"/>
          </a:xfrm>
          <a:prstGeom prst="roundRect">
            <a:avLst/>
          </a:prstGeom>
          <a:solidFill>
            <a:schemeClr val="accent6">
              <a:lumMod val="75000"/>
            </a:schemeClr>
          </a:solidFill>
          <a:effectLst>
            <a:outerShdw blurRad="76200" dir="13500000" sy="23000" kx="1200000" algn="br" rotWithShape="0">
              <a:prstClr val="black">
                <a:alpha val="20000"/>
              </a:prstClr>
            </a:outerShdw>
          </a:effectLst>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600" smtClean="0">
                <a:solidFill>
                  <a:prstClr val="white"/>
                </a:solidFill>
                <a:latin typeface="华文隶书" panose="02010800040101010101" pitchFamily="2" charset="-122"/>
                <a:ea typeface="华文隶书" panose="02010800040101010101" pitchFamily="2" charset="-122"/>
              </a:rPr>
              <a:t>基础巩固</a:t>
            </a:r>
            <a:endParaRPr lang="zh-CN" altLang="en-US" sz="3600" dirty="0">
              <a:solidFill>
                <a:prstClr val="white"/>
              </a:solidFill>
              <a:latin typeface="华文隶书" panose="02010800040101010101" pitchFamily="2" charset="-122"/>
              <a:ea typeface="华文隶书" panose="02010800040101010101" pitchFamily="2" charset="-122"/>
            </a:endParaRPr>
          </a:p>
        </p:txBody>
      </p:sp>
      <p:sp>
        <p:nvSpPr>
          <p:cNvPr id="26" name="圆角矩形 25">
            <a:hlinkClick r:id="rId3" action="ppaction://hlinksldjump"/>
          </p:cNvPr>
          <p:cNvSpPr/>
          <p:nvPr/>
        </p:nvSpPr>
        <p:spPr>
          <a:xfrm>
            <a:off x="5025863" y="3225639"/>
            <a:ext cx="3995057" cy="762000"/>
          </a:xfrm>
          <a:prstGeom prst="roundRect">
            <a:avLst/>
          </a:prstGeom>
          <a:solidFill>
            <a:schemeClr val="accent6">
              <a:lumMod val="75000"/>
            </a:schemeClr>
          </a:solidFill>
          <a:effectLst>
            <a:outerShdw blurRad="76200" dir="13500000" sy="23000" kx="1200000" algn="br" rotWithShape="0">
              <a:prstClr val="black">
                <a:alpha val="20000"/>
              </a:prstClr>
            </a:outerShdw>
          </a:effectLst>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600" smtClean="0">
                <a:solidFill>
                  <a:prstClr val="white"/>
                </a:solidFill>
                <a:latin typeface="华文隶书" panose="02010800040101010101" pitchFamily="2" charset="-122"/>
                <a:ea typeface="华文隶书" panose="02010800040101010101" pitchFamily="2" charset="-122"/>
              </a:rPr>
              <a:t>能力提升</a:t>
            </a:r>
            <a:endParaRPr lang="zh-CN" altLang="en-US" sz="3600" dirty="0">
              <a:solidFill>
                <a:prstClr val="white"/>
              </a:solidFill>
              <a:latin typeface="华文隶书" panose="02010800040101010101" pitchFamily="2" charset="-122"/>
              <a:ea typeface="华文隶书" panose="02010800040101010101" pitchFamily="2" charset="-122"/>
            </a:endParaRPr>
          </a:p>
        </p:txBody>
      </p:sp>
      <p:pic>
        <p:nvPicPr>
          <p:cNvPr id="28" name="Picture 2" descr="花朵ppt素材设计素材免费下载 花朵ppt素材设计图片 千图网平面设计 "/>
          <p:cNvPicPr>
            <a:picLocks noChangeAspect="1" noChangeArrowheads="1"/>
          </p:cNvPicPr>
          <p:nvPr/>
        </p:nvPicPr>
        <p:blipFill rotWithShape="1">
          <a:blip r:embed="rId4">
            <a:clrChange>
              <a:clrFrom>
                <a:srgbClr val="FBFBFB"/>
              </a:clrFrom>
              <a:clrTo>
                <a:srgbClr val="FBFBFB">
                  <a:alpha val="0"/>
                </a:srgbClr>
              </a:clrTo>
            </a:clrChange>
            <a:extLst>
              <a:ext uri="{28A0092B-C50C-407E-A947-70E740481C1C}">
                <a14:useLocalDpi xmlns:a14="http://schemas.microsoft.com/office/drawing/2010/main" val="0"/>
              </a:ext>
            </a:extLst>
          </a:blip>
          <a:srcRect l="35506" t="70052" r="36211" b="13281"/>
          <a:stretch/>
        </p:blipFill>
        <p:spPr bwMode="auto">
          <a:xfrm>
            <a:off x="7612577" y="7210546"/>
            <a:ext cx="872836" cy="6858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8025332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airplane"/>
      </p:transition>
    </mc:Choice>
    <mc:Fallback xmlns="">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p:cNvGrpSpPr/>
          <p:nvPr/>
        </p:nvGrpSpPr>
        <p:grpSpPr>
          <a:xfrm>
            <a:off x="381000" y="209677"/>
            <a:ext cx="11430001" cy="577785"/>
            <a:chOff x="381000" y="209677"/>
            <a:chExt cx="11430001" cy="577785"/>
          </a:xfrm>
        </p:grpSpPr>
        <p:grpSp>
          <p:nvGrpSpPr>
            <p:cNvPr id="8" name="组合 7"/>
            <p:cNvGrpSpPr/>
            <p:nvPr userDrawn="1"/>
          </p:nvGrpSpPr>
          <p:grpSpPr>
            <a:xfrm>
              <a:off x="381000" y="209677"/>
              <a:ext cx="771985" cy="577785"/>
              <a:chOff x="7201355" y="2798675"/>
              <a:chExt cx="771985" cy="577785"/>
            </a:xfrm>
          </p:grpSpPr>
          <p:sp>
            <p:nvSpPr>
              <p:cNvPr id="10" name="平行四边形 9"/>
              <p:cNvSpPr/>
              <p:nvPr/>
            </p:nvSpPr>
            <p:spPr>
              <a:xfrm>
                <a:off x="7201355" y="2798675"/>
                <a:ext cx="212302" cy="577785"/>
              </a:xfrm>
              <a:prstGeom prst="parallelogram">
                <a:avLst>
                  <a:gd name="adj" fmla="val 50529"/>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平行四边形 10"/>
              <p:cNvSpPr/>
              <p:nvPr/>
            </p:nvSpPr>
            <p:spPr>
              <a:xfrm>
                <a:off x="7387916" y="2798675"/>
                <a:ext cx="212302" cy="577785"/>
              </a:xfrm>
              <a:prstGeom prst="parallelogram">
                <a:avLst>
                  <a:gd name="adj" fmla="val 50529"/>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平行四边形 11"/>
              <p:cNvSpPr/>
              <p:nvPr/>
            </p:nvSpPr>
            <p:spPr>
              <a:xfrm>
                <a:off x="7574477" y="2798675"/>
                <a:ext cx="212302" cy="577785"/>
              </a:xfrm>
              <a:prstGeom prst="parallelogram">
                <a:avLst>
                  <a:gd name="adj" fmla="val 50529"/>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平行四边形 12"/>
              <p:cNvSpPr/>
              <p:nvPr/>
            </p:nvSpPr>
            <p:spPr>
              <a:xfrm>
                <a:off x="7761038" y="2798675"/>
                <a:ext cx="212302" cy="577785"/>
              </a:xfrm>
              <a:prstGeom prst="parallelogram">
                <a:avLst>
                  <a:gd name="adj" fmla="val 50529"/>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9" name="矩形 8"/>
            <p:cNvSpPr/>
            <p:nvPr userDrawn="1"/>
          </p:nvSpPr>
          <p:spPr>
            <a:xfrm>
              <a:off x="966425" y="741743"/>
              <a:ext cx="10844576" cy="45719"/>
            </a:xfrm>
            <a:prstGeom prst="rect">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5" name="组合 14"/>
          <p:cNvGrpSpPr/>
          <p:nvPr/>
        </p:nvGrpSpPr>
        <p:grpSpPr>
          <a:xfrm>
            <a:off x="3622979" y="103386"/>
            <a:ext cx="5746402" cy="669887"/>
            <a:chOff x="3606630" y="897473"/>
            <a:chExt cx="4749093" cy="669887"/>
          </a:xfrm>
        </p:grpSpPr>
        <p:pic>
          <p:nvPicPr>
            <p:cNvPr id="16" name="图片 15" descr="阴影"/>
            <p:cNvPicPr>
              <a:picLocks noChangeAspect="1"/>
            </p:cNvPicPr>
            <p:nvPr/>
          </p:nvPicPr>
          <p:blipFill>
            <a:blip r:embed="rId2"/>
            <a:stretch>
              <a:fillRect/>
            </a:stretch>
          </p:blipFill>
          <p:spPr>
            <a:xfrm>
              <a:off x="3606630" y="897473"/>
              <a:ext cx="4749093" cy="669887"/>
            </a:xfrm>
            <a:prstGeom prst="rect">
              <a:avLst/>
            </a:prstGeom>
          </p:spPr>
        </p:pic>
        <p:sp>
          <p:nvSpPr>
            <p:cNvPr id="17" name="文本框 16"/>
            <p:cNvSpPr txBox="1"/>
            <p:nvPr/>
          </p:nvSpPr>
          <p:spPr>
            <a:xfrm>
              <a:off x="4660338" y="900607"/>
              <a:ext cx="2510204" cy="584775"/>
            </a:xfrm>
            <a:prstGeom prst="rect">
              <a:avLst/>
            </a:prstGeom>
            <a:noFill/>
          </p:spPr>
          <p:txBody>
            <a:bodyPr wrap="square" rtlCol="0">
              <a:spAutoFit/>
            </a:bodyPr>
            <a:lstStyle/>
            <a:p>
              <a:pPr algn="ctr"/>
              <a:r>
                <a:rPr lang="zh-CN" altLang="en-US" sz="3200" smtClean="0">
                  <a:solidFill>
                    <a:schemeClr val="accent2"/>
                  </a:solidFill>
                  <a:latin typeface="华文隶书" panose="02010800040101010101" pitchFamily="2" charset="-122"/>
                  <a:ea typeface="华文隶书" panose="02010800040101010101" pitchFamily="2" charset="-122"/>
                </a:rPr>
                <a:t>基础巩固</a:t>
              </a:r>
              <a:endParaRPr lang="zh-CN" altLang="en-US" sz="3200" dirty="0">
                <a:solidFill>
                  <a:schemeClr val="accent2"/>
                </a:solidFill>
                <a:latin typeface="华文隶书" panose="02010800040101010101" pitchFamily="2" charset="-122"/>
                <a:ea typeface="华文隶书" panose="02010800040101010101" pitchFamily="2" charset="-122"/>
              </a:endParaRPr>
            </a:p>
          </p:txBody>
        </p:sp>
      </p:grpSp>
      <p:sp>
        <p:nvSpPr>
          <p:cNvPr id="2" name="矩形 1"/>
          <p:cNvSpPr>
            <a:spLocks noChangeAspect="1"/>
          </p:cNvSpPr>
          <p:nvPr/>
        </p:nvSpPr>
        <p:spPr>
          <a:xfrm>
            <a:off x="381000" y="928668"/>
            <a:ext cx="11430000" cy="5073440"/>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zh-CN" altLang="zh-CN" sz="2800">
                <a:solidFill>
                  <a:srgbClr val="000000"/>
                </a:solidFill>
                <a:latin typeface="Arial" panose="020B0604020202020204" pitchFamily="34" charset="0"/>
                <a:ea typeface="黑体" panose="02010609060101010101" pitchFamily="49" charset="-122"/>
                <a:cs typeface="Times New Roman" panose="02020603050405020304" pitchFamily="18" charset="0"/>
              </a:rPr>
              <a:t>一、根据句意及首字母或中文提示写出单词。</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1</a:t>
            </a:r>
            <a:r>
              <a:rPr lang="en-US" altLang="zh-CN" sz="2800">
                <a:solidFill>
                  <a:srgbClr val="000000"/>
                </a:solidFill>
                <a:latin typeface="Times New Roman" panose="02020603050405020304" pitchFamily="18" charset="0"/>
                <a:cs typeface="Times New Roman" panose="02020603050405020304" pitchFamily="18" charset="0"/>
              </a:rPr>
              <a:t>.My cousin wants to be a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未来学家</a:t>
            </a:r>
            <a:r>
              <a:rPr lang="en-US" altLang="zh-CN" sz="2800">
                <a:solidFill>
                  <a:srgbClr val="000000"/>
                </a:solidFill>
                <a:latin typeface="Times New Roman" panose="02020603050405020304" pitchFamily="18" charset="0"/>
                <a:cs typeface="Times New Roman" panose="02020603050405020304" pitchFamily="18" charset="0"/>
              </a:rPr>
              <a:t>) because he enjoys imagining how the world will be in the future.</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2</a:t>
            </a:r>
            <a:r>
              <a:rPr lang="en-US" altLang="zh-CN" sz="2800">
                <a:solidFill>
                  <a:srgbClr val="000000"/>
                </a:solidFill>
                <a:latin typeface="Times New Roman" panose="02020603050405020304" pitchFamily="18" charset="0"/>
                <a:cs typeface="Times New Roman" panose="02020603050405020304" pitchFamily="18" charset="0"/>
              </a:rPr>
              <a:t>.</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E</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 we went was full of tourists.</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3</a:t>
            </a:r>
            <a:r>
              <a:rPr lang="en-US" altLang="zh-CN" sz="2800">
                <a:solidFill>
                  <a:srgbClr val="000000"/>
                </a:solidFill>
                <a:latin typeface="Times New Roman" panose="02020603050405020304" pitchFamily="18" charset="0"/>
                <a:cs typeface="Times New Roman" panose="02020603050405020304" pitchFamily="18" charset="0"/>
              </a:rPr>
              <a:t>.The school canteen provides free soup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s</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 every Wednesday.</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4</a:t>
            </a:r>
            <a:r>
              <a:rPr lang="en-US" altLang="zh-CN" sz="2800">
                <a:solidFill>
                  <a:srgbClr val="000000"/>
                </a:solidFill>
                <a:latin typeface="Times New Roman" panose="02020603050405020304" pitchFamily="18" charset="0"/>
                <a:cs typeface="Times New Roman" panose="02020603050405020304" pitchFamily="18" charset="0"/>
              </a:rPr>
              <a:t>.The snowman we built yesterday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d</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 when the temperature rose today.</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5</a:t>
            </a:r>
            <a:r>
              <a:rPr lang="en-US" altLang="zh-CN" sz="2800">
                <a:solidFill>
                  <a:srgbClr val="000000"/>
                </a:solidFill>
                <a:latin typeface="Times New Roman" panose="02020603050405020304" pitchFamily="18" charset="0"/>
                <a:cs typeface="Times New Roman" panose="02020603050405020304" pitchFamily="18" charset="0"/>
              </a:rPr>
              <a:t>.My uncle works as a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飞行员</a:t>
            </a:r>
            <a:r>
              <a:rPr lang="en-US" altLang="zh-CN" sz="2800">
                <a:solidFill>
                  <a:srgbClr val="000000"/>
                </a:solidFill>
                <a:latin typeface="Times New Roman" panose="02020603050405020304" pitchFamily="18" charset="0"/>
                <a:cs typeface="Times New Roman" panose="02020603050405020304" pitchFamily="18" charset="0"/>
              </a:rPr>
              <a:t>) and often flies between Beijing and Paris.</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14" name="矩形 13"/>
          <p:cNvSpPr>
            <a:spLocks noChangeAspect="1"/>
          </p:cNvSpPr>
          <p:nvPr/>
        </p:nvSpPr>
        <p:spPr>
          <a:xfrm>
            <a:off x="4874191" y="1508497"/>
            <a:ext cx="1221809" cy="572593"/>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futurist</a:t>
            </a:r>
            <a:endParaRPr lang="zh-CN" altLang="en-US" sz="2800"/>
          </a:p>
        </p:txBody>
      </p:sp>
      <p:sp>
        <p:nvSpPr>
          <p:cNvPr id="18" name="矩形 17"/>
          <p:cNvSpPr>
            <a:spLocks noChangeAspect="1"/>
          </p:cNvSpPr>
          <p:nvPr/>
        </p:nvSpPr>
        <p:spPr>
          <a:xfrm>
            <a:off x="945876" y="2587284"/>
            <a:ext cx="1919115" cy="572593"/>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Everywhere</a:t>
            </a:r>
            <a:endParaRPr lang="zh-CN" altLang="en-US" sz="2800"/>
          </a:p>
        </p:txBody>
      </p:sp>
      <p:sp>
        <p:nvSpPr>
          <p:cNvPr id="19" name="矩形 18"/>
          <p:cNvSpPr>
            <a:spLocks noChangeAspect="1"/>
          </p:cNvSpPr>
          <p:nvPr/>
        </p:nvSpPr>
        <p:spPr>
          <a:xfrm>
            <a:off x="6576115" y="3159877"/>
            <a:ext cx="1199367" cy="572593"/>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service</a:t>
            </a:r>
            <a:endParaRPr lang="zh-CN" altLang="en-US" sz="2800"/>
          </a:p>
        </p:txBody>
      </p:sp>
      <p:sp>
        <p:nvSpPr>
          <p:cNvPr id="20" name="矩形 19"/>
          <p:cNvSpPr>
            <a:spLocks noChangeAspect="1"/>
          </p:cNvSpPr>
          <p:nvPr/>
        </p:nvSpPr>
        <p:spPr>
          <a:xfrm>
            <a:off x="5752658" y="3681100"/>
            <a:ext cx="1896673" cy="572593"/>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disappeared</a:t>
            </a:r>
            <a:endParaRPr lang="zh-CN" altLang="en-US" sz="2800"/>
          </a:p>
        </p:txBody>
      </p:sp>
      <p:sp>
        <p:nvSpPr>
          <p:cNvPr id="21" name="矩形 20"/>
          <p:cNvSpPr>
            <a:spLocks noChangeAspect="1"/>
          </p:cNvSpPr>
          <p:nvPr/>
        </p:nvSpPr>
        <p:spPr>
          <a:xfrm>
            <a:off x="4192478" y="4785190"/>
            <a:ext cx="841897" cy="572593"/>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pilot</a:t>
            </a:r>
            <a:endParaRPr lang="zh-CN" altLang="en-US" sz="2800"/>
          </a:p>
        </p:txBody>
      </p:sp>
    </p:spTree>
    <p:extLst>
      <p:ext uri="{BB962C8B-B14F-4D97-AF65-F5344CB8AC3E}">
        <p14:creationId xmlns:p14="http://schemas.microsoft.com/office/powerpoint/2010/main" val="2024154933"/>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2" presetClass="emph" presetSubtype="0" fill="hold" nodeType="withEffect">
                                  <p:stCondLst>
                                    <p:cond delay="0"/>
                                  </p:stCondLst>
                                  <p:childTnLst>
                                    <p:animRot by="120000">
                                      <p:cBhvr>
                                        <p:cTn id="6" dur="100" fill="hold">
                                          <p:stCondLst>
                                            <p:cond delay="0"/>
                                          </p:stCondLst>
                                        </p:cTn>
                                        <p:tgtEl>
                                          <p:spTgt spid="15"/>
                                        </p:tgtEl>
                                        <p:attrNameLst>
                                          <p:attrName>r</p:attrName>
                                        </p:attrNameLst>
                                      </p:cBhvr>
                                    </p:animRot>
                                    <p:animRot by="-240000">
                                      <p:cBhvr>
                                        <p:cTn id="7" dur="200" fill="hold">
                                          <p:stCondLst>
                                            <p:cond delay="200"/>
                                          </p:stCondLst>
                                        </p:cTn>
                                        <p:tgtEl>
                                          <p:spTgt spid="15"/>
                                        </p:tgtEl>
                                        <p:attrNameLst>
                                          <p:attrName>r</p:attrName>
                                        </p:attrNameLst>
                                      </p:cBhvr>
                                    </p:animRot>
                                    <p:animRot by="240000">
                                      <p:cBhvr>
                                        <p:cTn id="8" dur="200" fill="hold">
                                          <p:stCondLst>
                                            <p:cond delay="400"/>
                                          </p:stCondLst>
                                        </p:cTn>
                                        <p:tgtEl>
                                          <p:spTgt spid="15"/>
                                        </p:tgtEl>
                                        <p:attrNameLst>
                                          <p:attrName>r</p:attrName>
                                        </p:attrNameLst>
                                      </p:cBhvr>
                                    </p:animRot>
                                    <p:animRot by="-240000">
                                      <p:cBhvr>
                                        <p:cTn id="9" dur="200" fill="hold">
                                          <p:stCondLst>
                                            <p:cond delay="600"/>
                                          </p:stCondLst>
                                        </p:cTn>
                                        <p:tgtEl>
                                          <p:spTgt spid="15"/>
                                        </p:tgtEl>
                                        <p:attrNameLst>
                                          <p:attrName>r</p:attrName>
                                        </p:attrNameLst>
                                      </p:cBhvr>
                                    </p:animRot>
                                    <p:animRot by="120000">
                                      <p:cBhvr>
                                        <p:cTn id="10" dur="200" fill="hold">
                                          <p:stCondLst>
                                            <p:cond delay="800"/>
                                          </p:stCondLst>
                                        </p:cTn>
                                        <p:tgtEl>
                                          <p:spTgt spid="15"/>
                                        </p:tgtEl>
                                        <p:attrNameLst>
                                          <p:attrName>r</p:attrName>
                                        </p:attrNameLst>
                                      </p:cBhvr>
                                    </p:animRot>
                                  </p:childTnLst>
                                </p:cTn>
                              </p:par>
                            </p:childTnLst>
                          </p:cTn>
                        </p:par>
                      </p:childTnLst>
                    </p:cTn>
                  </p:par>
                  <p:par>
                    <p:cTn id="11" fill="hold">
                      <p:stCondLst>
                        <p:cond delay="indefinite"/>
                      </p:stCondLst>
                      <p:childTnLst>
                        <p:par>
                          <p:cTn id="12" fill="hold">
                            <p:stCondLst>
                              <p:cond delay="0"/>
                            </p:stCondLst>
                            <p:childTnLst>
                              <p:par>
                                <p:cTn id="13" presetID="14" presetClass="entr" presetSubtype="10" fill="hold" grpId="0" nodeType="clickEffect">
                                  <p:stCondLst>
                                    <p:cond delay="0"/>
                                  </p:stCondLst>
                                  <p:childTnLst>
                                    <p:set>
                                      <p:cBhvr>
                                        <p:cTn id="14" dur="1" fill="hold">
                                          <p:stCondLst>
                                            <p:cond delay="0"/>
                                          </p:stCondLst>
                                        </p:cTn>
                                        <p:tgtEl>
                                          <p:spTgt spid="14"/>
                                        </p:tgtEl>
                                        <p:attrNameLst>
                                          <p:attrName>style.visibility</p:attrName>
                                        </p:attrNameLst>
                                      </p:cBhvr>
                                      <p:to>
                                        <p:strVal val="visible"/>
                                      </p:to>
                                    </p:set>
                                    <p:animEffect transition="in" filter="randombar(horizontal)">
                                      <p:cBhvr>
                                        <p:cTn id="15" dur="500"/>
                                        <p:tgtEl>
                                          <p:spTgt spid="14"/>
                                        </p:tgtEl>
                                      </p:cBhvr>
                                    </p:animEffect>
                                  </p:childTnLst>
                                </p:cTn>
                              </p:par>
                            </p:childTnLst>
                          </p:cTn>
                        </p:par>
                      </p:childTnLst>
                    </p:cTn>
                  </p:par>
                  <p:par>
                    <p:cTn id="16" fill="hold">
                      <p:stCondLst>
                        <p:cond delay="indefinite"/>
                      </p:stCondLst>
                      <p:childTnLst>
                        <p:par>
                          <p:cTn id="17" fill="hold">
                            <p:stCondLst>
                              <p:cond delay="0"/>
                            </p:stCondLst>
                            <p:childTnLst>
                              <p:par>
                                <p:cTn id="18" presetID="14" presetClass="entr" presetSubtype="10" fill="hold" grpId="0" nodeType="clickEffect">
                                  <p:stCondLst>
                                    <p:cond delay="0"/>
                                  </p:stCondLst>
                                  <p:childTnLst>
                                    <p:set>
                                      <p:cBhvr>
                                        <p:cTn id="19" dur="1" fill="hold">
                                          <p:stCondLst>
                                            <p:cond delay="0"/>
                                          </p:stCondLst>
                                        </p:cTn>
                                        <p:tgtEl>
                                          <p:spTgt spid="18"/>
                                        </p:tgtEl>
                                        <p:attrNameLst>
                                          <p:attrName>style.visibility</p:attrName>
                                        </p:attrNameLst>
                                      </p:cBhvr>
                                      <p:to>
                                        <p:strVal val="visible"/>
                                      </p:to>
                                    </p:set>
                                    <p:animEffect transition="in" filter="randombar(horizontal)">
                                      <p:cBhvr>
                                        <p:cTn id="20" dur="500"/>
                                        <p:tgtEl>
                                          <p:spTgt spid="18"/>
                                        </p:tgtEl>
                                      </p:cBhvr>
                                    </p:animEffect>
                                  </p:childTnLst>
                                </p:cTn>
                              </p:par>
                            </p:childTnLst>
                          </p:cTn>
                        </p:par>
                      </p:childTnLst>
                    </p:cTn>
                  </p:par>
                  <p:par>
                    <p:cTn id="21" fill="hold">
                      <p:stCondLst>
                        <p:cond delay="indefinite"/>
                      </p:stCondLst>
                      <p:childTnLst>
                        <p:par>
                          <p:cTn id="22" fill="hold">
                            <p:stCondLst>
                              <p:cond delay="0"/>
                            </p:stCondLst>
                            <p:childTnLst>
                              <p:par>
                                <p:cTn id="23" presetID="14" presetClass="entr" presetSubtype="10" fill="hold" grpId="0" nodeType="clickEffect">
                                  <p:stCondLst>
                                    <p:cond delay="0"/>
                                  </p:stCondLst>
                                  <p:childTnLst>
                                    <p:set>
                                      <p:cBhvr>
                                        <p:cTn id="24" dur="1" fill="hold">
                                          <p:stCondLst>
                                            <p:cond delay="0"/>
                                          </p:stCondLst>
                                        </p:cTn>
                                        <p:tgtEl>
                                          <p:spTgt spid="19"/>
                                        </p:tgtEl>
                                        <p:attrNameLst>
                                          <p:attrName>style.visibility</p:attrName>
                                        </p:attrNameLst>
                                      </p:cBhvr>
                                      <p:to>
                                        <p:strVal val="visible"/>
                                      </p:to>
                                    </p:set>
                                    <p:animEffect transition="in" filter="randombar(horizontal)">
                                      <p:cBhvr>
                                        <p:cTn id="25" dur="500"/>
                                        <p:tgtEl>
                                          <p:spTgt spid="19"/>
                                        </p:tgtEl>
                                      </p:cBhvr>
                                    </p:animEffect>
                                  </p:childTnLst>
                                </p:cTn>
                              </p:par>
                            </p:childTnLst>
                          </p:cTn>
                        </p:par>
                      </p:childTnLst>
                    </p:cTn>
                  </p:par>
                  <p:par>
                    <p:cTn id="26" fill="hold">
                      <p:stCondLst>
                        <p:cond delay="indefinite"/>
                      </p:stCondLst>
                      <p:childTnLst>
                        <p:par>
                          <p:cTn id="27" fill="hold">
                            <p:stCondLst>
                              <p:cond delay="0"/>
                            </p:stCondLst>
                            <p:childTnLst>
                              <p:par>
                                <p:cTn id="28" presetID="14" presetClass="entr" presetSubtype="10" fill="hold" grpId="0" nodeType="clickEffect">
                                  <p:stCondLst>
                                    <p:cond delay="0"/>
                                  </p:stCondLst>
                                  <p:childTnLst>
                                    <p:set>
                                      <p:cBhvr>
                                        <p:cTn id="29" dur="1" fill="hold">
                                          <p:stCondLst>
                                            <p:cond delay="0"/>
                                          </p:stCondLst>
                                        </p:cTn>
                                        <p:tgtEl>
                                          <p:spTgt spid="20"/>
                                        </p:tgtEl>
                                        <p:attrNameLst>
                                          <p:attrName>style.visibility</p:attrName>
                                        </p:attrNameLst>
                                      </p:cBhvr>
                                      <p:to>
                                        <p:strVal val="visible"/>
                                      </p:to>
                                    </p:set>
                                    <p:animEffect transition="in" filter="randombar(horizontal)">
                                      <p:cBhvr>
                                        <p:cTn id="30" dur="500"/>
                                        <p:tgtEl>
                                          <p:spTgt spid="20"/>
                                        </p:tgtEl>
                                      </p:cBhvr>
                                    </p:animEffect>
                                  </p:childTnLst>
                                </p:cTn>
                              </p:par>
                            </p:childTnLst>
                          </p:cTn>
                        </p:par>
                      </p:childTnLst>
                    </p:cTn>
                  </p:par>
                  <p:par>
                    <p:cTn id="31" fill="hold">
                      <p:stCondLst>
                        <p:cond delay="indefinite"/>
                      </p:stCondLst>
                      <p:childTnLst>
                        <p:par>
                          <p:cTn id="32" fill="hold">
                            <p:stCondLst>
                              <p:cond delay="0"/>
                            </p:stCondLst>
                            <p:childTnLst>
                              <p:par>
                                <p:cTn id="33" presetID="14" presetClass="entr" presetSubtype="10" fill="hold" grpId="0" nodeType="clickEffect">
                                  <p:stCondLst>
                                    <p:cond delay="0"/>
                                  </p:stCondLst>
                                  <p:childTnLst>
                                    <p:set>
                                      <p:cBhvr>
                                        <p:cTn id="34" dur="1" fill="hold">
                                          <p:stCondLst>
                                            <p:cond delay="0"/>
                                          </p:stCondLst>
                                        </p:cTn>
                                        <p:tgtEl>
                                          <p:spTgt spid="21"/>
                                        </p:tgtEl>
                                        <p:attrNameLst>
                                          <p:attrName>style.visibility</p:attrName>
                                        </p:attrNameLst>
                                      </p:cBhvr>
                                      <p:to>
                                        <p:strVal val="visible"/>
                                      </p:to>
                                    </p:set>
                                    <p:animEffect transition="in" filter="randombar(horizontal)">
                                      <p:cBhvr>
                                        <p:cTn id="35"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8" grpId="0"/>
      <p:bldP spid="19" grpId="0"/>
      <p:bldP spid="20" grpId="0"/>
      <p:bldP spid="21"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a:spLocks noChangeAspect="1"/>
          </p:cNvSpPr>
          <p:nvPr/>
        </p:nvSpPr>
        <p:spPr>
          <a:xfrm>
            <a:off x="381000" y="159655"/>
            <a:ext cx="8542723" cy="652486"/>
          </a:xfrm>
          <a:prstGeom prst="rect">
            <a:avLst/>
          </a:prstGeom>
        </p:spPr>
        <p:txBody>
          <a:bodyPr wrap="none">
            <a:spAutoFit/>
          </a:bodyPr>
          <a:lstStyle/>
          <a:p>
            <a:pPr>
              <a:lnSpc>
                <a:spcPct val="130000"/>
              </a:lnSpc>
              <a:spcAft>
                <a:spcPts val="0"/>
              </a:spcAft>
              <a:tabLst>
                <a:tab pos="1188085" algn="l"/>
                <a:tab pos="2163445" algn="l"/>
                <a:tab pos="3142615" algn="l"/>
                <a:tab pos="4190365" algn="l"/>
              </a:tabLst>
            </a:pPr>
            <a:r>
              <a:rPr lang="zh-CN" altLang="zh-CN" sz="2800">
                <a:solidFill>
                  <a:srgbClr val="000000"/>
                </a:solidFill>
                <a:latin typeface="Arial" panose="020B0604020202020204" pitchFamily="34" charset="0"/>
                <a:ea typeface="黑体" panose="02010609060101010101" pitchFamily="49" charset="-122"/>
                <a:cs typeface="Times New Roman" panose="02020603050405020304" pitchFamily="18" charset="0"/>
              </a:rPr>
              <a:t>二、从方框中选择合适的单词并用其适当形式填空</a:t>
            </a:r>
            <a:r>
              <a:rPr lang="zh-CN" altLang="zh-CN" sz="2800" smtClean="0">
                <a:solidFill>
                  <a:srgbClr val="000000"/>
                </a:solidFill>
                <a:latin typeface="Arial" panose="020B0604020202020204" pitchFamily="34" charset="0"/>
                <a:ea typeface="黑体" panose="02010609060101010101" pitchFamily="49" charset="-122"/>
                <a:cs typeface="Times New Roman" panose="02020603050405020304" pitchFamily="18" charset="0"/>
              </a:rPr>
              <a:t>。</a:t>
            </a:r>
            <a:r>
              <a:rPr lang="en-US" altLang="zh-CN" sz="2800" smtClean="0">
                <a:solidFill>
                  <a:srgbClr val="000000"/>
                </a:solidFill>
                <a:latin typeface="Arial" panose="020B0604020202020204" pitchFamily="34" charset="0"/>
                <a:ea typeface="黑体" panose="02010609060101010101" pitchFamily="49" charset="-122"/>
                <a:cs typeface="Times New Roman" panose="02020603050405020304" pitchFamily="18" charset="0"/>
              </a:rPr>
              <a:t> </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4" name="矩形 3"/>
          <p:cNvSpPr>
            <a:spLocks noChangeAspect="1"/>
          </p:cNvSpPr>
          <p:nvPr/>
        </p:nvSpPr>
        <p:spPr>
          <a:xfrm>
            <a:off x="381000" y="812141"/>
            <a:ext cx="11430000" cy="652486"/>
          </a:xfrm>
          <a:prstGeom prst="rect">
            <a:avLst/>
          </a:prstGeom>
          <a:ln>
            <a:solidFill>
              <a:schemeClr val="tx1"/>
            </a:solidFill>
          </a:ln>
        </p:spPr>
        <p:txBody>
          <a:bodyPr>
            <a:spAutoFit/>
          </a:bodyPr>
          <a:lstStyle/>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possible</a:t>
            </a:r>
            <a:r>
              <a:rPr lang="zh-CN" altLang="zh-CN" sz="2800">
                <a:solidFill>
                  <a:srgbClr val="000000"/>
                </a:solid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mention</a:t>
            </a:r>
            <a:r>
              <a:rPr lang="zh-CN" altLang="zh-CN" sz="2800">
                <a:solidFill>
                  <a:srgbClr val="000000"/>
                </a:solid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create</a:t>
            </a:r>
            <a:r>
              <a:rPr lang="zh-CN" altLang="zh-CN" sz="2800">
                <a:solidFill>
                  <a:srgbClr val="000000"/>
                </a:solidFill>
                <a:latin typeface="Times New Roman" panose="02020603050405020304" pitchFamily="18" charset="0"/>
                <a:cs typeface="Times New Roman" panose="02020603050405020304" pitchFamily="18" charset="0"/>
              </a:rPr>
              <a:t>　</a:t>
            </a:r>
            <a:r>
              <a:rPr lang="en-US" altLang="zh-CN" sz="2800" smtClean="0">
                <a:solidFill>
                  <a:srgbClr val="000000"/>
                </a:solidFill>
                <a:latin typeface="Times New Roman" panose="02020603050405020304" pitchFamily="18" charset="0"/>
                <a:cs typeface="Times New Roman" panose="02020603050405020304" pitchFamily="18" charset="0"/>
              </a:rPr>
              <a:t>expert</a:t>
            </a:r>
            <a:r>
              <a:rPr lang="en-US" altLang="zh-CN" sz="2800" smtClean="0">
                <a:solidFill>
                  <a:srgbClr val="000000"/>
                </a:solidFill>
                <a:latin typeface="NEU-BZ-S92"/>
                <a:ea typeface="方正书宋_GBK" panose="03000509000000000000" pitchFamily="65" charset="-122"/>
                <a:cs typeface="Times New Roman" panose="02020603050405020304" pitchFamily="18" charset="0"/>
              </a:rPr>
              <a:t>   </a:t>
            </a:r>
            <a:r>
              <a:rPr lang="en-US" altLang="zh-CN" sz="2800" smtClean="0">
                <a:solidFill>
                  <a:srgbClr val="000000"/>
                </a:solidFill>
                <a:latin typeface="Times New Roman" panose="02020603050405020304" pitchFamily="18" charset="0"/>
                <a:cs typeface="Times New Roman" panose="02020603050405020304" pitchFamily="18" charset="0"/>
              </a:rPr>
              <a:t>development</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5" name="矩形 4"/>
          <p:cNvSpPr>
            <a:spLocks noChangeAspect="1"/>
          </p:cNvSpPr>
          <p:nvPr/>
        </p:nvSpPr>
        <p:spPr>
          <a:xfrm>
            <a:off x="381000" y="1470523"/>
            <a:ext cx="11430000" cy="4961551"/>
          </a:xfrm>
          <a:prstGeom prst="rect">
            <a:avLst/>
          </a:prstGeom>
        </p:spPr>
        <p:txBody>
          <a:bodyPr>
            <a:spAutoFit/>
          </a:bodyPr>
          <a:lstStyle/>
          <a:p>
            <a:pPr>
              <a:lnSpc>
                <a:spcPct val="114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1</a:t>
            </a:r>
            <a:r>
              <a:rPr lang="en-US" altLang="zh-CN" sz="2800">
                <a:solidFill>
                  <a:srgbClr val="000000"/>
                </a:solidFill>
                <a:latin typeface="Times New Roman" panose="02020603050405020304" pitchFamily="18" charset="0"/>
                <a:cs typeface="Times New Roman" panose="02020603050405020304" pitchFamily="18" charset="0"/>
              </a:rPr>
              <a:t>.It seemed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to finish the project in one day, but we made it by working together!</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14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2</a:t>
            </a:r>
            <a:r>
              <a:rPr lang="en-US" altLang="zh-CN" sz="2800">
                <a:solidFill>
                  <a:srgbClr val="000000"/>
                </a:solidFill>
                <a:latin typeface="Times New Roman" panose="02020603050405020304" pitchFamily="18" charset="0"/>
                <a:cs typeface="Times New Roman" panose="02020603050405020304" pitchFamily="18" charset="0"/>
              </a:rPr>
              <a:t>.Our art teacher praised Lily’s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idea of using leaves to make animal shapes.</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14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3</a:t>
            </a:r>
            <a:r>
              <a:rPr lang="en-US" altLang="zh-CN" sz="2800">
                <a:solidFill>
                  <a:srgbClr val="000000"/>
                </a:solidFill>
                <a:latin typeface="Times New Roman" panose="02020603050405020304" pitchFamily="18" charset="0"/>
                <a:cs typeface="Times New Roman" panose="02020603050405020304" pitchFamily="18" charset="0"/>
              </a:rPr>
              <a:t>.Joining the English drama club helps me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confidence in public speaking.</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14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4</a:t>
            </a:r>
            <a:r>
              <a:rPr lang="en-US" altLang="zh-CN" sz="2800">
                <a:solidFill>
                  <a:srgbClr val="000000"/>
                </a:solidFill>
                <a:latin typeface="Times New Roman" panose="02020603050405020304" pitchFamily="18" charset="0"/>
                <a:cs typeface="Times New Roman" panose="02020603050405020304" pitchFamily="18" charset="0"/>
              </a:rPr>
              <a:t>.The environmental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mentioned that planting native flowers can protect bees.</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14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5</a:t>
            </a:r>
            <a:r>
              <a:rPr lang="en-US" altLang="zh-CN" sz="2800">
                <a:solidFill>
                  <a:srgbClr val="000000"/>
                </a:solidFill>
                <a:latin typeface="Times New Roman" panose="02020603050405020304" pitchFamily="18" charset="0"/>
                <a:cs typeface="Times New Roman" panose="02020603050405020304" pitchFamily="18" charset="0"/>
              </a:rPr>
              <a:t>.As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in our class meeting, recycling old textbooks is a meaningful “green project”.</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6" name="矩形 5"/>
          <p:cNvSpPr>
            <a:spLocks noChangeAspect="1"/>
          </p:cNvSpPr>
          <p:nvPr/>
        </p:nvSpPr>
        <p:spPr>
          <a:xfrm>
            <a:off x="2569161" y="1402983"/>
            <a:ext cx="2097049" cy="567912"/>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impossible</a:t>
            </a:r>
            <a:r>
              <a:rPr lang="zh-CN" altLang="en-US" sz="2800">
                <a:solidFill>
                  <a:srgbClr val="FF0000"/>
                </a:solidFill>
                <a:latin typeface="Times New Roman" panose="02020603050405020304" pitchFamily="18" charset="0"/>
              </a:rPr>
              <a:t>　</a:t>
            </a:r>
            <a:endParaRPr lang="zh-CN" altLang="en-US" sz="2800"/>
          </a:p>
        </p:txBody>
      </p:sp>
      <p:sp>
        <p:nvSpPr>
          <p:cNvPr id="7" name="矩形 6"/>
          <p:cNvSpPr>
            <a:spLocks noChangeAspect="1"/>
          </p:cNvSpPr>
          <p:nvPr/>
        </p:nvSpPr>
        <p:spPr>
          <a:xfrm>
            <a:off x="5158249" y="2420124"/>
            <a:ext cx="1317990" cy="572593"/>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creative</a:t>
            </a:r>
            <a:endParaRPr lang="zh-CN" altLang="en-US" sz="2800"/>
          </a:p>
        </p:txBody>
      </p:sp>
      <p:sp>
        <p:nvSpPr>
          <p:cNvPr id="8" name="矩形 7"/>
          <p:cNvSpPr>
            <a:spLocks noChangeAspect="1"/>
          </p:cNvSpPr>
          <p:nvPr/>
        </p:nvSpPr>
        <p:spPr>
          <a:xfrm>
            <a:off x="7223354" y="3361042"/>
            <a:ext cx="1317990" cy="572593"/>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develop</a:t>
            </a:r>
            <a:endParaRPr lang="zh-CN" altLang="en-US" sz="2800"/>
          </a:p>
        </p:txBody>
      </p:sp>
      <p:sp>
        <p:nvSpPr>
          <p:cNvPr id="9" name="矩形 8"/>
          <p:cNvSpPr>
            <a:spLocks noChangeAspect="1"/>
          </p:cNvSpPr>
          <p:nvPr/>
        </p:nvSpPr>
        <p:spPr>
          <a:xfrm>
            <a:off x="4305494" y="4313083"/>
            <a:ext cx="1220206" cy="572593"/>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experts</a:t>
            </a:r>
            <a:endParaRPr lang="zh-CN" altLang="en-US" sz="2800"/>
          </a:p>
        </p:txBody>
      </p:sp>
      <p:sp>
        <p:nvSpPr>
          <p:cNvPr id="10" name="矩形 9"/>
          <p:cNvSpPr>
            <a:spLocks noChangeAspect="1"/>
          </p:cNvSpPr>
          <p:nvPr/>
        </p:nvSpPr>
        <p:spPr>
          <a:xfrm>
            <a:off x="1492793" y="5340499"/>
            <a:ext cx="1697901" cy="572593"/>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mentioned</a:t>
            </a:r>
            <a:endParaRPr lang="zh-CN" altLang="en-US" sz="2800"/>
          </a:p>
        </p:txBody>
      </p:sp>
    </p:spTree>
    <p:extLst>
      <p:ext uri="{BB962C8B-B14F-4D97-AF65-F5344CB8AC3E}">
        <p14:creationId xmlns:p14="http://schemas.microsoft.com/office/powerpoint/2010/main" val="13153913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randombar(horizontal)">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randombar(horizontal)">
                                      <p:cBhvr>
                                        <p:cTn id="12" dur="5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grpId="0" nodeType="click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randombar(horizontal)">
                                      <p:cBhvr>
                                        <p:cTn id="17" dur="500"/>
                                        <p:tgtEl>
                                          <p:spTgt spid="8"/>
                                        </p:tgtEl>
                                      </p:cBhvr>
                                    </p:animEffect>
                                  </p:childTnLst>
                                </p:cTn>
                              </p:par>
                            </p:childTnLst>
                          </p:cTn>
                        </p:par>
                      </p:childTnLst>
                    </p:cTn>
                  </p:par>
                  <p:par>
                    <p:cTn id="18" fill="hold">
                      <p:stCondLst>
                        <p:cond delay="indefinite"/>
                      </p:stCondLst>
                      <p:childTnLst>
                        <p:par>
                          <p:cTn id="19" fill="hold">
                            <p:stCondLst>
                              <p:cond delay="0"/>
                            </p:stCondLst>
                            <p:childTnLst>
                              <p:par>
                                <p:cTn id="20" presetID="14" presetClass="entr" presetSubtype="10" fill="hold" grpId="0" nodeType="clickEffect">
                                  <p:stCondLst>
                                    <p:cond delay="0"/>
                                  </p:stCondLst>
                                  <p:childTnLst>
                                    <p:set>
                                      <p:cBhvr>
                                        <p:cTn id="21" dur="1" fill="hold">
                                          <p:stCondLst>
                                            <p:cond delay="0"/>
                                          </p:stCondLst>
                                        </p:cTn>
                                        <p:tgtEl>
                                          <p:spTgt spid="9"/>
                                        </p:tgtEl>
                                        <p:attrNameLst>
                                          <p:attrName>style.visibility</p:attrName>
                                        </p:attrNameLst>
                                      </p:cBhvr>
                                      <p:to>
                                        <p:strVal val="visible"/>
                                      </p:to>
                                    </p:set>
                                    <p:animEffect transition="in" filter="randombar(horizontal)">
                                      <p:cBhvr>
                                        <p:cTn id="22" dur="500"/>
                                        <p:tgtEl>
                                          <p:spTgt spid="9"/>
                                        </p:tgtEl>
                                      </p:cBhvr>
                                    </p:animEffect>
                                  </p:childTnLst>
                                </p:cTn>
                              </p:par>
                            </p:childTnLst>
                          </p:cTn>
                        </p:par>
                      </p:childTnLst>
                    </p:cTn>
                  </p:par>
                  <p:par>
                    <p:cTn id="23" fill="hold">
                      <p:stCondLst>
                        <p:cond delay="indefinite"/>
                      </p:stCondLst>
                      <p:childTnLst>
                        <p:par>
                          <p:cTn id="24" fill="hold">
                            <p:stCondLst>
                              <p:cond delay="0"/>
                            </p:stCondLst>
                            <p:childTnLst>
                              <p:par>
                                <p:cTn id="25" presetID="14" presetClass="entr" presetSubtype="10" fill="hold" grpId="0" nodeType="click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randombar(horizontal)">
                                      <p:cBhvr>
                                        <p:cTn id="2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p:bldP spid="9" grpId="0"/>
      <p:bldP spid="10"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81000" y="265772"/>
            <a:ext cx="11430000" cy="5693866"/>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zh-CN" altLang="zh-CN" sz="2800">
                <a:solidFill>
                  <a:srgbClr val="000000"/>
                </a:solidFill>
                <a:latin typeface="Arial" panose="020B0604020202020204" pitchFamily="34" charset="0"/>
                <a:ea typeface="黑体" panose="02010609060101010101" pitchFamily="49" charset="-122"/>
                <a:cs typeface="Times New Roman" panose="02020603050405020304" pitchFamily="18" charset="0"/>
              </a:rPr>
              <a:t>三、根据中文意思</a:t>
            </a:r>
            <a:r>
              <a:rPr lang="zh-CN" altLang="zh-CN" sz="28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完成英语句</a:t>
            </a:r>
            <a:r>
              <a:rPr lang="zh-CN" altLang="zh-CN" sz="280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子</a:t>
            </a:r>
            <a:r>
              <a:rPr lang="zh-CN" altLang="zh-CN" sz="2800" smtClean="0">
                <a:solidFill>
                  <a:srgbClr val="000000"/>
                </a:solidFill>
                <a:latin typeface="Arial" panose="020B0604020202020204" pitchFamily="34" charset="0"/>
                <a:ea typeface="黑体" panose="02010609060101010101" pitchFamily="49" charset="-122"/>
                <a:cs typeface="Times New Roman" panose="02020603050405020304" pitchFamily="18" charset="0"/>
              </a:rPr>
              <a:t>。</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1</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老师称赞了这个科学项目的质量</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因为它很有创意。</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Our teacher praised </a:t>
            </a:r>
            <a:r>
              <a:rPr lang="en-US" altLang="zh-CN" sz="28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 _________ _________ </a:t>
            </a:r>
            <a:r>
              <a:rPr lang="en-US" altLang="zh-CN" sz="2800" smtClean="0">
                <a:solidFill>
                  <a:srgbClr val="000000"/>
                </a:solidFill>
                <a:latin typeface="Times New Roman" panose="02020603050405020304" pitchFamily="18" charset="0"/>
                <a:cs typeface="Times New Roman" panose="02020603050405020304" pitchFamily="18" charset="0"/>
              </a:rPr>
              <a:t>the </a:t>
            </a:r>
            <a:r>
              <a:rPr lang="en-US" altLang="zh-CN" sz="2800">
                <a:solidFill>
                  <a:srgbClr val="000000"/>
                </a:solidFill>
                <a:latin typeface="Times New Roman" panose="02020603050405020304" pitchFamily="18" charset="0"/>
                <a:cs typeface="Times New Roman" panose="02020603050405020304" pitchFamily="18" charset="0"/>
              </a:rPr>
              <a:t>science project because it was very creative.</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2</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读书对我们的思维有积极影响</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能帮助我们学习新观点。</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Reading books can positively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our thought and help us learn new ideas.</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3</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争吵后</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萨拉决定接受朋友的道歉并重建友谊。</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After the argument, Sarah decided </a:t>
            </a:r>
            <a:r>
              <a:rPr lang="en-US" altLang="zh-CN" sz="2800" smtClean="0">
                <a:solidFill>
                  <a:srgbClr val="000000"/>
                </a:solidFill>
                <a:latin typeface="Times New Roman" panose="02020603050405020304" pitchFamily="18" charset="0"/>
                <a:cs typeface="Times New Roman" panose="02020603050405020304" pitchFamily="18" charset="0"/>
              </a:rPr>
              <a:t>to</a:t>
            </a:r>
            <a:r>
              <a:rPr lang="en-US" altLang="zh-CN" sz="28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_________ _________ _________</a:t>
            </a:r>
            <a:r>
              <a:rPr lang="en-US" altLang="zh-CN" sz="2800" smtClean="0">
                <a:solidFill>
                  <a:srgbClr val="000000"/>
                </a:solidFill>
                <a:latin typeface="Times New Roman" panose="02020603050405020304" pitchFamily="18" charset="0"/>
                <a:cs typeface="Times New Roman" panose="02020603050405020304" pitchFamily="18" charset="0"/>
              </a:rPr>
              <a:t>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apology and rebuild their friendship.</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3" name="矩形 2"/>
          <p:cNvSpPr>
            <a:spLocks noChangeAspect="1"/>
          </p:cNvSpPr>
          <p:nvPr/>
        </p:nvSpPr>
        <p:spPr>
          <a:xfrm>
            <a:off x="3998951" y="1374675"/>
            <a:ext cx="3802644" cy="609398"/>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the </a:t>
            </a:r>
            <a:r>
              <a:rPr lang="en-US" altLang="zh-CN" sz="2800" smtClean="0">
                <a:solidFill>
                  <a:srgbClr val="FF0000"/>
                </a:solidFill>
                <a:latin typeface="Times New Roman" panose="02020603050405020304" pitchFamily="18" charset="0"/>
              </a:rPr>
              <a:t>        quality            of</a:t>
            </a:r>
            <a:endParaRPr lang="zh-CN" altLang="en-US" sz="2800"/>
          </a:p>
        </p:txBody>
      </p:sp>
      <p:sp>
        <p:nvSpPr>
          <p:cNvPr id="4" name="矩形 3"/>
          <p:cNvSpPr>
            <a:spLocks noChangeAspect="1"/>
          </p:cNvSpPr>
          <p:nvPr/>
        </p:nvSpPr>
        <p:spPr>
          <a:xfrm>
            <a:off x="5057189" y="3057758"/>
            <a:ext cx="1518364" cy="572593"/>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influence</a:t>
            </a:r>
            <a:endParaRPr lang="zh-CN" altLang="en-US" sz="2800"/>
          </a:p>
        </p:txBody>
      </p:sp>
      <p:sp>
        <p:nvSpPr>
          <p:cNvPr id="5" name="矩形 4"/>
          <p:cNvSpPr>
            <a:spLocks noChangeAspect="1"/>
          </p:cNvSpPr>
          <p:nvPr/>
        </p:nvSpPr>
        <p:spPr>
          <a:xfrm>
            <a:off x="6096000" y="4689821"/>
            <a:ext cx="4898520" cy="609398"/>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accept </a:t>
            </a:r>
            <a:r>
              <a:rPr lang="en-US" altLang="zh-CN" sz="2800" smtClean="0">
                <a:solidFill>
                  <a:srgbClr val="FF0000"/>
                </a:solidFill>
                <a:latin typeface="Times New Roman" panose="02020603050405020304" pitchFamily="18" charset="0"/>
              </a:rPr>
              <a:t>          her          friend’s</a:t>
            </a:r>
            <a:r>
              <a:rPr lang="zh-CN" altLang="en-US" sz="2800">
                <a:solidFill>
                  <a:srgbClr val="FF0000"/>
                </a:solidFill>
                <a:latin typeface="Times New Roman" panose="02020603050405020304" pitchFamily="18" charset="0"/>
              </a:rPr>
              <a:t>　</a:t>
            </a:r>
            <a:endParaRPr lang="zh-CN" altLang="en-US" sz="2800"/>
          </a:p>
        </p:txBody>
      </p:sp>
    </p:spTree>
    <p:extLst>
      <p:ext uri="{BB962C8B-B14F-4D97-AF65-F5344CB8AC3E}">
        <p14:creationId xmlns:p14="http://schemas.microsoft.com/office/powerpoint/2010/main" val="41612004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randombar(horizontal)">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randombar(horizontal)">
                                      <p:cBhvr>
                                        <p:cTn id="1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81000" y="1224367"/>
            <a:ext cx="11430000" cy="3453253"/>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4</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艺术比赛鼓励学生通过设计独特的海报来展示他们的创造力。</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The art competition encouraged students to </a:t>
            </a:r>
            <a:r>
              <a:rPr lang="en-US" altLang="zh-CN" sz="2800" smtClean="0">
                <a:solidFill>
                  <a:srgbClr val="000000"/>
                </a:solidFill>
                <a:latin typeface="Times New Roman" panose="02020603050405020304" pitchFamily="18" charset="0"/>
                <a:cs typeface="Times New Roman" panose="02020603050405020304" pitchFamily="18" charset="0"/>
              </a:rPr>
              <a:t>show</a:t>
            </a:r>
            <a:r>
              <a:rPr lang="en-US" altLang="zh-CN" sz="280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 </a:t>
            </a:r>
            <a:r>
              <a:rPr lang="en-US" altLang="zh-CN" sz="28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 </a:t>
            </a:r>
            <a:r>
              <a:rPr lang="en-US" altLang="zh-CN" sz="2800" smtClean="0">
                <a:solidFill>
                  <a:srgbClr val="000000"/>
                </a:solidFill>
                <a:latin typeface="Times New Roman" panose="02020603050405020304" pitchFamily="18" charset="0"/>
                <a:cs typeface="Times New Roman" panose="02020603050405020304" pitchFamily="18" charset="0"/>
              </a:rPr>
              <a:t>by </a:t>
            </a:r>
            <a:r>
              <a:rPr lang="en-US" altLang="zh-CN" sz="2800">
                <a:solidFill>
                  <a:srgbClr val="000000"/>
                </a:solidFill>
                <a:latin typeface="Times New Roman" panose="02020603050405020304" pitchFamily="18" charset="0"/>
                <a:cs typeface="Times New Roman" panose="02020603050405020304" pitchFamily="18" charset="0"/>
              </a:rPr>
              <a:t>designing unique posters.</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5</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学校决定用新的篮球筐替换旧的</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以确保安全。</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The school decided </a:t>
            </a:r>
            <a:r>
              <a:rPr lang="en-US" altLang="zh-CN" sz="28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 _________ </a:t>
            </a:r>
            <a:r>
              <a:rPr lang="en-US" altLang="zh-CN" sz="2800" smtClean="0">
                <a:solidFill>
                  <a:srgbClr val="000000"/>
                </a:solidFill>
                <a:latin typeface="Times New Roman" panose="02020603050405020304" pitchFamily="18" charset="0"/>
                <a:cs typeface="Times New Roman" panose="02020603050405020304" pitchFamily="18" charset="0"/>
              </a:rPr>
              <a:t>the </a:t>
            </a:r>
            <a:r>
              <a:rPr lang="en-US" altLang="zh-CN" sz="2800">
                <a:solidFill>
                  <a:srgbClr val="000000"/>
                </a:solidFill>
                <a:latin typeface="Times New Roman" panose="02020603050405020304" pitchFamily="18" charset="0"/>
                <a:cs typeface="Times New Roman" panose="02020603050405020304" pitchFamily="18" charset="0"/>
              </a:rPr>
              <a:t>old basketball hoops with new ones to ensure safety.</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3" name="矩形 2"/>
          <p:cNvSpPr>
            <a:spLocks noChangeAspect="1"/>
          </p:cNvSpPr>
          <p:nvPr/>
        </p:nvSpPr>
        <p:spPr>
          <a:xfrm>
            <a:off x="8027541" y="1813057"/>
            <a:ext cx="3002745" cy="609398"/>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their </a:t>
            </a:r>
            <a:r>
              <a:rPr lang="en-US" altLang="zh-CN" sz="2800" smtClean="0">
                <a:solidFill>
                  <a:srgbClr val="FF0000"/>
                </a:solidFill>
                <a:latin typeface="Times New Roman" panose="02020603050405020304" pitchFamily="18" charset="0"/>
              </a:rPr>
              <a:t>    creativity</a:t>
            </a:r>
            <a:r>
              <a:rPr lang="zh-CN" altLang="en-US" sz="2800">
                <a:solidFill>
                  <a:srgbClr val="FF0000"/>
                </a:solidFill>
                <a:latin typeface="Times New Roman" panose="02020603050405020304" pitchFamily="18" charset="0"/>
              </a:rPr>
              <a:t>　</a:t>
            </a:r>
            <a:endParaRPr lang="zh-CN" altLang="en-US" sz="2800"/>
          </a:p>
        </p:txBody>
      </p:sp>
      <p:sp>
        <p:nvSpPr>
          <p:cNvPr id="4" name="矩形 3"/>
          <p:cNvSpPr>
            <a:spLocks noChangeAspect="1"/>
          </p:cNvSpPr>
          <p:nvPr/>
        </p:nvSpPr>
        <p:spPr>
          <a:xfrm>
            <a:off x="3599380" y="3467196"/>
            <a:ext cx="2754280" cy="572593"/>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to </a:t>
            </a:r>
            <a:r>
              <a:rPr lang="en-US" altLang="zh-CN" sz="2800" smtClean="0">
                <a:solidFill>
                  <a:srgbClr val="FF0000"/>
                </a:solidFill>
                <a:latin typeface="Times New Roman" panose="02020603050405020304" pitchFamily="18" charset="0"/>
              </a:rPr>
              <a:t>             replace</a:t>
            </a:r>
            <a:endParaRPr lang="zh-CN" altLang="en-US" sz="2800"/>
          </a:p>
        </p:txBody>
      </p:sp>
    </p:spTree>
    <p:extLst>
      <p:ext uri="{BB962C8B-B14F-4D97-AF65-F5344CB8AC3E}">
        <p14:creationId xmlns:p14="http://schemas.microsoft.com/office/powerpoint/2010/main" val="42768112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randombar(horizontal)">
                                      <p:cBhvr>
                                        <p:cTn id="1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81000" y="640567"/>
            <a:ext cx="11430000" cy="4573560"/>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zh-CN" altLang="zh-CN" sz="2800">
                <a:solidFill>
                  <a:srgbClr val="000000"/>
                </a:solidFill>
                <a:latin typeface="Arial" panose="020B0604020202020204" pitchFamily="34" charset="0"/>
                <a:ea typeface="黑体" panose="02010609060101010101" pitchFamily="49" charset="-122"/>
                <a:cs typeface="Times New Roman" panose="02020603050405020304" pitchFamily="18" charset="0"/>
              </a:rPr>
              <a:t>四、按要求</a:t>
            </a:r>
            <a:r>
              <a:rPr lang="zh-CN" altLang="zh-CN" sz="28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完成句</a:t>
            </a:r>
            <a:r>
              <a:rPr lang="zh-CN" altLang="zh-CN" sz="280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子</a:t>
            </a:r>
            <a:r>
              <a:rPr lang="zh-CN" altLang="zh-CN" sz="2800" smtClean="0">
                <a:solidFill>
                  <a:srgbClr val="000000"/>
                </a:solidFill>
                <a:latin typeface="Arial" panose="020B0604020202020204" pitchFamily="34" charset="0"/>
                <a:ea typeface="黑体" panose="02010609060101010101" pitchFamily="49" charset="-122"/>
                <a:cs typeface="Times New Roman" panose="02020603050405020304" pitchFamily="18" charset="0"/>
              </a:rPr>
              <a:t>。</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1</a:t>
            </a:r>
            <a:r>
              <a:rPr lang="en-US" altLang="zh-CN" sz="2800">
                <a:solidFill>
                  <a:srgbClr val="000000"/>
                </a:solidFill>
                <a:latin typeface="Times New Roman" panose="02020603050405020304" pitchFamily="18" charset="0"/>
                <a:cs typeface="Times New Roman" panose="02020603050405020304" pitchFamily="18" charset="0"/>
              </a:rPr>
              <a:t>.will, students, future, in, use, robots,the (.)(</a:t>
            </a:r>
            <a:r>
              <a:rPr lang="zh-CN" altLang="zh-CN" sz="2800">
                <a:solidFill>
                  <a:srgbClr val="000000"/>
                </a:solidFill>
                <a:latin typeface="Times New Roman" panose="02020603050405020304" pitchFamily="18" charset="0"/>
                <a:cs typeface="Times New Roman" panose="02020603050405020304" pitchFamily="18" charset="0"/>
              </a:rPr>
              <a:t>连词成句</a:t>
            </a:r>
            <a:r>
              <a:rPr lang="en-US" altLang="zh-CN" sz="2800">
                <a:solidFill>
                  <a:srgbClr val="000000"/>
                </a:solidFill>
                <a:latin typeface="Times New Roman" panose="02020603050405020304" pitchFamily="18" charset="0"/>
                <a:cs typeface="Times New Roman" panose="02020603050405020304" pitchFamily="18" charset="0"/>
              </a:rPr>
              <a:t>)</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gn="r">
              <a:lnSpc>
                <a:spcPct val="130000"/>
              </a:lnSpc>
              <a:spcAft>
                <a:spcPts val="0"/>
              </a:spcAft>
              <a:tabLst>
                <a:tab pos="1188085" algn="l"/>
                <a:tab pos="2163445" algn="l"/>
                <a:tab pos="3142615" algn="l"/>
                <a:tab pos="4190365" algn="l"/>
              </a:tabLst>
            </a:pP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2</a:t>
            </a:r>
            <a:r>
              <a:rPr lang="en-US" altLang="zh-CN" sz="2800">
                <a:solidFill>
                  <a:srgbClr val="000000"/>
                </a:solidFill>
                <a:latin typeface="Times New Roman" panose="02020603050405020304" pitchFamily="18" charset="0"/>
                <a:cs typeface="Times New Roman" panose="02020603050405020304" pitchFamily="18" charset="0"/>
              </a:rPr>
              <a:t>.The service robots will do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almost all our housework</a:t>
            </a:r>
            <a:r>
              <a:rPr lang="en-US" altLang="zh-CN" sz="2800">
                <a:solidFill>
                  <a:srgbClr val="000000"/>
                </a:solidFill>
                <a:latin typeface="Times New Roman" panose="02020603050405020304" pitchFamily="18" charset="0"/>
                <a:cs typeface="Times New Roman" panose="02020603050405020304" pitchFamily="18" charset="0"/>
              </a:rPr>
              <a:t> in the future.(</a:t>
            </a:r>
            <a:r>
              <a:rPr lang="zh-CN" altLang="zh-CN" sz="2800">
                <a:solidFill>
                  <a:srgbClr val="000000"/>
                </a:solidFill>
                <a:latin typeface="Times New Roman" panose="02020603050405020304" pitchFamily="18" charset="0"/>
                <a:cs typeface="Times New Roman" panose="02020603050405020304" pitchFamily="18" charset="0"/>
              </a:rPr>
              <a:t>对画线部分提问</a:t>
            </a:r>
            <a:r>
              <a:rPr lang="en-US" altLang="zh-CN" sz="2800">
                <a:solidFill>
                  <a:srgbClr val="000000"/>
                </a:solidFill>
                <a:latin typeface="Times New Roman" panose="02020603050405020304" pitchFamily="18" charset="0"/>
                <a:cs typeface="Times New Roman" panose="02020603050405020304" pitchFamily="18" charset="0"/>
              </a:rPr>
              <a:t>)</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zh-CN" altLang="zh-CN" sz="2800">
                <a:solidFill>
                  <a:srgbClr val="000000"/>
                </a:solidFill>
                <a:latin typeface="NEU-BZ-S92"/>
                <a:ea typeface="Times New Roman" panose="02020603050405020304" pitchFamily="18" charset="0"/>
                <a:cs typeface="Times New Roman" panose="02020603050405020304" pitchFamily="18" charset="0"/>
              </a:rPr>
              <a:t>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the service robots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in the future?</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3</a:t>
            </a:r>
            <a:r>
              <a:rPr lang="en-US" altLang="zh-CN" sz="2800">
                <a:solidFill>
                  <a:srgbClr val="000000"/>
                </a:solidFill>
                <a:latin typeface="Times New Roman" panose="02020603050405020304" pitchFamily="18" charset="0"/>
                <a:cs typeface="Times New Roman" panose="02020603050405020304" pitchFamily="18" charset="0"/>
              </a:rPr>
              <a:t>.Some jobs today will disappear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in the coming years</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对画线部分提问</a:t>
            </a:r>
            <a:r>
              <a:rPr lang="en-US" altLang="zh-CN" sz="2800">
                <a:solidFill>
                  <a:srgbClr val="000000"/>
                </a:solidFill>
                <a:latin typeface="Times New Roman" panose="02020603050405020304" pitchFamily="18" charset="0"/>
                <a:cs typeface="Times New Roman" panose="02020603050405020304" pitchFamily="18" charset="0"/>
              </a:rPr>
              <a:t>)</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zh-CN" altLang="zh-CN" sz="2800">
                <a:solidFill>
                  <a:srgbClr val="000000"/>
                </a:solidFill>
                <a:latin typeface="NEU-BZ-S92"/>
                <a:ea typeface="Times New Roman" panose="02020603050405020304" pitchFamily="18" charset="0"/>
                <a:cs typeface="Times New Roman" panose="02020603050405020304" pitchFamily="18" charset="0"/>
              </a:rPr>
              <a:t>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some jobs today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p:txBody>
      </p:sp>
      <p:sp>
        <p:nvSpPr>
          <p:cNvPr id="3" name="矩形 2"/>
          <p:cNvSpPr>
            <a:spLocks noChangeAspect="1"/>
          </p:cNvSpPr>
          <p:nvPr/>
        </p:nvSpPr>
        <p:spPr>
          <a:xfrm>
            <a:off x="381000" y="1823330"/>
            <a:ext cx="5606022" cy="572593"/>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In the future, students will use robots.</a:t>
            </a:r>
            <a:endParaRPr lang="zh-CN" altLang="en-US" sz="2800"/>
          </a:p>
        </p:txBody>
      </p:sp>
      <p:sp>
        <p:nvSpPr>
          <p:cNvPr id="4" name="矩形 3"/>
          <p:cNvSpPr>
            <a:spLocks noChangeAspect="1"/>
          </p:cNvSpPr>
          <p:nvPr/>
        </p:nvSpPr>
        <p:spPr>
          <a:xfrm>
            <a:off x="668677" y="3405550"/>
            <a:ext cx="2505814" cy="572593"/>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What </a:t>
            </a:r>
            <a:r>
              <a:rPr lang="en-US" altLang="zh-CN" sz="2800" smtClean="0">
                <a:solidFill>
                  <a:srgbClr val="FF0000"/>
                </a:solidFill>
                <a:latin typeface="Times New Roman" panose="02020603050405020304" pitchFamily="18" charset="0"/>
              </a:rPr>
              <a:t>          will</a:t>
            </a:r>
            <a:endParaRPr lang="zh-CN" altLang="en-US" sz="2800"/>
          </a:p>
        </p:txBody>
      </p:sp>
      <p:sp>
        <p:nvSpPr>
          <p:cNvPr id="5" name="矩形 4"/>
          <p:cNvSpPr>
            <a:spLocks noChangeAspect="1"/>
          </p:cNvSpPr>
          <p:nvPr/>
        </p:nvSpPr>
        <p:spPr>
          <a:xfrm>
            <a:off x="7459895" y="3405549"/>
            <a:ext cx="543739" cy="572593"/>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do</a:t>
            </a:r>
            <a:endParaRPr lang="zh-CN" altLang="en-US" sz="2800"/>
          </a:p>
        </p:txBody>
      </p:sp>
      <p:sp>
        <p:nvSpPr>
          <p:cNvPr id="6" name="矩形 5"/>
          <p:cNvSpPr>
            <a:spLocks noChangeAspect="1"/>
          </p:cNvSpPr>
          <p:nvPr/>
        </p:nvSpPr>
        <p:spPr>
          <a:xfrm>
            <a:off x="668677" y="4525433"/>
            <a:ext cx="2675732" cy="572593"/>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When </a:t>
            </a:r>
            <a:r>
              <a:rPr lang="en-US" altLang="zh-CN" sz="2800" smtClean="0">
                <a:solidFill>
                  <a:srgbClr val="FF0000"/>
                </a:solidFill>
                <a:latin typeface="Times New Roman" panose="02020603050405020304" pitchFamily="18" charset="0"/>
              </a:rPr>
              <a:t>           will</a:t>
            </a:r>
            <a:endParaRPr lang="zh-CN" altLang="en-US" sz="2800"/>
          </a:p>
        </p:txBody>
      </p:sp>
      <p:sp>
        <p:nvSpPr>
          <p:cNvPr id="7" name="矩形 6"/>
          <p:cNvSpPr>
            <a:spLocks noChangeAspect="1"/>
          </p:cNvSpPr>
          <p:nvPr/>
        </p:nvSpPr>
        <p:spPr>
          <a:xfrm>
            <a:off x="7182496" y="4484337"/>
            <a:ext cx="1558440" cy="572593"/>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disappear</a:t>
            </a:r>
            <a:endParaRPr lang="zh-CN" altLang="en-US" sz="2800"/>
          </a:p>
        </p:txBody>
      </p:sp>
    </p:spTree>
    <p:extLst>
      <p:ext uri="{BB962C8B-B14F-4D97-AF65-F5344CB8AC3E}">
        <p14:creationId xmlns:p14="http://schemas.microsoft.com/office/powerpoint/2010/main" val="34173759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randombar(horizontal)">
                                      <p:cBhvr>
                                        <p:cTn id="12" dur="500"/>
                                        <p:tgtEl>
                                          <p:spTgt spid="4"/>
                                        </p:tgtEl>
                                      </p:cBhvr>
                                    </p:animEffect>
                                  </p:childTnLst>
                                </p:cTn>
                              </p:par>
                              <p:par>
                                <p:cTn id="13" presetID="14" presetClass="entr" presetSubtype="10" fill="hold" grpId="0" nodeType="with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randombar(horizontal)">
                                      <p:cBhvr>
                                        <p:cTn id="15" dur="500"/>
                                        <p:tgtEl>
                                          <p:spTgt spid="5"/>
                                        </p:tgtEl>
                                      </p:cBhvr>
                                    </p:animEffect>
                                  </p:childTnLst>
                                </p:cTn>
                              </p:par>
                            </p:childTnLst>
                          </p:cTn>
                        </p:par>
                      </p:childTnLst>
                    </p:cTn>
                  </p:par>
                  <p:par>
                    <p:cTn id="16" fill="hold">
                      <p:stCondLst>
                        <p:cond delay="indefinite"/>
                      </p:stCondLst>
                      <p:childTnLst>
                        <p:par>
                          <p:cTn id="17" fill="hold">
                            <p:stCondLst>
                              <p:cond delay="0"/>
                            </p:stCondLst>
                            <p:childTnLst>
                              <p:par>
                                <p:cTn id="18" presetID="14" presetClass="entr" presetSubtype="10" fill="hold" grpId="0" nodeType="clickEffect">
                                  <p:stCondLst>
                                    <p:cond delay="0"/>
                                  </p:stCondLst>
                                  <p:childTnLst>
                                    <p:set>
                                      <p:cBhvr>
                                        <p:cTn id="19" dur="1" fill="hold">
                                          <p:stCondLst>
                                            <p:cond delay="0"/>
                                          </p:stCondLst>
                                        </p:cTn>
                                        <p:tgtEl>
                                          <p:spTgt spid="6"/>
                                        </p:tgtEl>
                                        <p:attrNameLst>
                                          <p:attrName>style.visibility</p:attrName>
                                        </p:attrNameLst>
                                      </p:cBhvr>
                                      <p:to>
                                        <p:strVal val="visible"/>
                                      </p:to>
                                    </p:set>
                                    <p:animEffect transition="in" filter="randombar(horizontal)">
                                      <p:cBhvr>
                                        <p:cTn id="20" dur="500"/>
                                        <p:tgtEl>
                                          <p:spTgt spid="6"/>
                                        </p:tgtEl>
                                      </p:cBhvr>
                                    </p:animEffect>
                                  </p:childTnLst>
                                </p:cTn>
                              </p:par>
                              <p:par>
                                <p:cTn id="21" presetID="14" presetClass="entr" presetSubtype="10" fill="hold" grpId="0" nodeType="withEffect">
                                  <p:stCondLst>
                                    <p:cond delay="0"/>
                                  </p:stCondLst>
                                  <p:childTnLst>
                                    <p:set>
                                      <p:cBhvr>
                                        <p:cTn id="22" dur="1" fill="hold">
                                          <p:stCondLst>
                                            <p:cond delay="0"/>
                                          </p:stCondLst>
                                        </p:cTn>
                                        <p:tgtEl>
                                          <p:spTgt spid="7"/>
                                        </p:tgtEl>
                                        <p:attrNameLst>
                                          <p:attrName>style.visibility</p:attrName>
                                        </p:attrNameLst>
                                      </p:cBhvr>
                                      <p:to>
                                        <p:strVal val="visible"/>
                                      </p:to>
                                    </p:set>
                                    <p:animEffect transition="in" filter="randombar(horizontal)">
                                      <p:cBhvr>
                                        <p:cTn id="23"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81000" y="1774248"/>
            <a:ext cx="11430000" cy="2272673"/>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4</a:t>
            </a:r>
            <a:r>
              <a:rPr lang="en-US" altLang="zh-CN" sz="2800">
                <a:solidFill>
                  <a:srgbClr val="000000"/>
                </a:solidFill>
                <a:latin typeface="Times New Roman" panose="02020603050405020304" pitchFamily="18" charset="0"/>
                <a:cs typeface="Times New Roman" panose="02020603050405020304" pitchFamily="18" charset="0"/>
              </a:rPr>
              <a:t>.Smart refrigerators will understand our needs.(</a:t>
            </a:r>
            <a:r>
              <a:rPr lang="zh-CN" altLang="zh-CN" sz="2800">
                <a:solidFill>
                  <a:srgbClr val="000000"/>
                </a:solidFill>
                <a:latin typeface="Times New Roman" panose="02020603050405020304" pitchFamily="18" charset="0"/>
                <a:cs typeface="Times New Roman" panose="02020603050405020304" pitchFamily="18" charset="0"/>
              </a:rPr>
              <a:t>改为否定句</a:t>
            </a:r>
            <a:r>
              <a:rPr lang="en-US" altLang="zh-CN" sz="2800">
                <a:solidFill>
                  <a:srgbClr val="000000"/>
                </a:solidFill>
                <a:latin typeface="Times New Roman" panose="02020603050405020304" pitchFamily="18" charset="0"/>
                <a:cs typeface="Times New Roman" panose="02020603050405020304" pitchFamily="18" charset="0"/>
              </a:rPr>
              <a:t>)</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Smart refrigerators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understand our needs.</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5</a:t>
            </a:r>
            <a:r>
              <a:rPr lang="en-US" altLang="zh-CN" sz="2800">
                <a:solidFill>
                  <a:srgbClr val="000000"/>
                </a:solidFill>
                <a:latin typeface="Times New Roman" panose="02020603050405020304" pitchFamily="18" charset="0"/>
                <a:cs typeface="Times New Roman" panose="02020603050405020304" pitchFamily="18" charset="0"/>
              </a:rPr>
              <a:t>.AI will change the world in many ways.(</a:t>
            </a:r>
            <a:r>
              <a:rPr lang="zh-CN" altLang="zh-CN" sz="2800">
                <a:solidFill>
                  <a:srgbClr val="000000"/>
                </a:solidFill>
                <a:latin typeface="Times New Roman" panose="02020603050405020304" pitchFamily="18" charset="0"/>
                <a:cs typeface="Times New Roman" panose="02020603050405020304" pitchFamily="18" charset="0"/>
              </a:rPr>
              <a:t>改为一般疑问句</a:t>
            </a:r>
            <a:r>
              <a:rPr lang="en-US" altLang="zh-CN" sz="2800">
                <a:solidFill>
                  <a:srgbClr val="000000"/>
                </a:solidFill>
                <a:latin typeface="Times New Roman" panose="02020603050405020304" pitchFamily="18" charset="0"/>
                <a:cs typeface="Times New Roman" panose="02020603050405020304" pitchFamily="18" charset="0"/>
              </a:rPr>
              <a:t>)</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AI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the world in many ways?</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p:txBody>
      </p:sp>
      <p:sp>
        <p:nvSpPr>
          <p:cNvPr id="3" name="矩形 2"/>
          <p:cNvSpPr>
            <a:spLocks noChangeAspect="1"/>
          </p:cNvSpPr>
          <p:nvPr/>
        </p:nvSpPr>
        <p:spPr>
          <a:xfrm>
            <a:off x="3730379" y="2337991"/>
            <a:ext cx="1016560" cy="572593"/>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won’t</a:t>
            </a:r>
            <a:endParaRPr lang="zh-CN" altLang="en-US" sz="2800"/>
          </a:p>
        </p:txBody>
      </p:sp>
      <p:sp>
        <p:nvSpPr>
          <p:cNvPr id="4" name="矩形 3"/>
          <p:cNvSpPr>
            <a:spLocks noChangeAspect="1"/>
          </p:cNvSpPr>
          <p:nvPr/>
        </p:nvSpPr>
        <p:spPr>
          <a:xfrm>
            <a:off x="668681" y="3392136"/>
            <a:ext cx="3167919" cy="572593"/>
          </a:xfrm>
          <a:prstGeom prst="rect">
            <a:avLst/>
          </a:prstGeom>
        </p:spPr>
        <p:txBody>
          <a:bodyPr wrap="none">
            <a:spAutoFit/>
          </a:bodyPr>
          <a:lstStyle/>
          <a:p>
            <a:pPr>
              <a:lnSpc>
                <a:spcPct val="120000"/>
              </a:lnSpc>
            </a:pPr>
            <a:r>
              <a:rPr lang="en-US" altLang="zh-CN" sz="2800" smtClean="0">
                <a:solidFill>
                  <a:srgbClr val="FF0000"/>
                </a:solidFill>
                <a:latin typeface="Times New Roman" panose="02020603050405020304" pitchFamily="18" charset="0"/>
              </a:rPr>
              <a:t>Will               change</a:t>
            </a:r>
            <a:endParaRPr lang="zh-CN" altLang="en-US" sz="2800"/>
          </a:p>
        </p:txBody>
      </p:sp>
    </p:spTree>
    <p:extLst>
      <p:ext uri="{BB962C8B-B14F-4D97-AF65-F5344CB8AC3E}">
        <p14:creationId xmlns:p14="http://schemas.microsoft.com/office/powerpoint/2010/main" val="36194633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randombar(horizontal)">
                                      <p:cBhvr>
                                        <p:cTn id="1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0" name="组合 19"/>
          <p:cNvGrpSpPr/>
          <p:nvPr/>
        </p:nvGrpSpPr>
        <p:grpSpPr>
          <a:xfrm>
            <a:off x="381000" y="209677"/>
            <a:ext cx="11430001" cy="577785"/>
            <a:chOff x="381000" y="209677"/>
            <a:chExt cx="11430001" cy="577785"/>
          </a:xfrm>
        </p:grpSpPr>
        <p:grpSp>
          <p:nvGrpSpPr>
            <p:cNvPr id="21" name="组合 20"/>
            <p:cNvGrpSpPr/>
            <p:nvPr userDrawn="1"/>
          </p:nvGrpSpPr>
          <p:grpSpPr>
            <a:xfrm>
              <a:off x="381000" y="209677"/>
              <a:ext cx="771985" cy="577785"/>
              <a:chOff x="7201355" y="2798675"/>
              <a:chExt cx="771985" cy="577785"/>
            </a:xfrm>
          </p:grpSpPr>
          <p:sp>
            <p:nvSpPr>
              <p:cNvPr id="23" name="平行四边形 22"/>
              <p:cNvSpPr/>
              <p:nvPr/>
            </p:nvSpPr>
            <p:spPr>
              <a:xfrm>
                <a:off x="7201355" y="2798675"/>
                <a:ext cx="212302" cy="577785"/>
              </a:xfrm>
              <a:prstGeom prst="parallelogram">
                <a:avLst>
                  <a:gd name="adj" fmla="val 50529"/>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平行四边形 23"/>
              <p:cNvSpPr/>
              <p:nvPr/>
            </p:nvSpPr>
            <p:spPr>
              <a:xfrm>
                <a:off x="7387916" y="2798675"/>
                <a:ext cx="212302" cy="577785"/>
              </a:xfrm>
              <a:prstGeom prst="parallelogram">
                <a:avLst>
                  <a:gd name="adj" fmla="val 50529"/>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平行四边形 24"/>
              <p:cNvSpPr/>
              <p:nvPr/>
            </p:nvSpPr>
            <p:spPr>
              <a:xfrm>
                <a:off x="7574477" y="2798675"/>
                <a:ext cx="212302" cy="577785"/>
              </a:xfrm>
              <a:prstGeom prst="parallelogram">
                <a:avLst>
                  <a:gd name="adj" fmla="val 50529"/>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平行四边形 25"/>
              <p:cNvSpPr/>
              <p:nvPr/>
            </p:nvSpPr>
            <p:spPr>
              <a:xfrm>
                <a:off x="7761038" y="2798675"/>
                <a:ext cx="212302" cy="577785"/>
              </a:xfrm>
              <a:prstGeom prst="parallelogram">
                <a:avLst>
                  <a:gd name="adj" fmla="val 50529"/>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2" name="矩形 21"/>
            <p:cNvSpPr/>
            <p:nvPr userDrawn="1"/>
          </p:nvSpPr>
          <p:spPr>
            <a:xfrm>
              <a:off x="966425" y="741743"/>
              <a:ext cx="10844576" cy="45719"/>
            </a:xfrm>
            <a:prstGeom prst="rect">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7" name="组合 26"/>
          <p:cNvGrpSpPr/>
          <p:nvPr/>
        </p:nvGrpSpPr>
        <p:grpSpPr>
          <a:xfrm>
            <a:off x="3622979" y="103386"/>
            <a:ext cx="5746402" cy="669887"/>
            <a:chOff x="3606630" y="897473"/>
            <a:chExt cx="4749093" cy="669887"/>
          </a:xfrm>
        </p:grpSpPr>
        <p:pic>
          <p:nvPicPr>
            <p:cNvPr id="28" name="图片 27" descr="阴影"/>
            <p:cNvPicPr>
              <a:picLocks noChangeAspect="1"/>
            </p:cNvPicPr>
            <p:nvPr/>
          </p:nvPicPr>
          <p:blipFill>
            <a:blip r:embed="rId2"/>
            <a:stretch>
              <a:fillRect/>
            </a:stretch>
          </p:blipFill>
          <p:spPr>
            <a:xfrm>
              <a:off x="3606630" y="897473"/>
              <a:ext cx="4749093" cy="669887"/>
            </a:xfrm>
            <a:prstGeom prst="rect">
              <a:avLst/>
            </a:prstGeom>
          </p:spPr>
        </p:pic>
        <p:sp>
          <p:nvSpPr>
            <p:cNvPr id="29" name="文本框 28"/>
            <p:cNvSpPr txBox="1"/>
            <p:nvPr/>
          </p:nvSpPr>
          <p:spPr>
            <a:xfrm>
              <a:off x="4660338" y="900607"/>
              <a:ext cx="2510204" cy="584775"/>
            </a:xfrm>
            <a:prstGeom prst="rect">
              <a:avLst/>
            </a:prstGeom>
            <a:noFill/>
          </p:spPr>
          <p:txBody>
            <a:bodyPr wrap="square" rtlCol="0">
              <a:spAutoFit/>
            </a:bodyPr>
            <a:lstStyle/>
            <a:p>
              <a:pPr algn="ctr"/>
              <a:r>
                <a:rPr lang="zh-CN" altLang="en-US" sz="3200" smtClean="0">
                  <a:solidFill>
                    <a:schemeClr val="accent2"/>
                  </a:solidFill>
                  <a:latin typeface="华文隶书" panose="02010800040101010101" pitchFamily="2" charset="-122"/>
                  <a:ea typeface="华文隶书" panose="02010800040101010101" pitchFamily="2" charset="-122"/>
                </a:rPr>
                <a:t>能力提升</a:t>
              </a:r>
              <a:endParaRPr lang="zh-CN" altLang="en-US" sz="3200" dirty="0">
                <a:solidFill>
                  <a:schemeClr val="accent2"/>
                </a:solidFill>
                <a:latin typeface="华文隶书" panose="02010800040101010101" pitchFamily="2" charset="-122"/>
                <a:ea typeface="华文隶书" panose="02010800040101010101" pitchFamily="2" charset="-122"/>
              </a:endParaRPr>
            </a:p>
          </p:txBody>
        </p:sp>
      </p:grpSp>
      <p:sp>
        <p:nvSpPr>
          <p:cNvPr id="2" name="矩形 1"/>
          <p:cNvSpPr>
            <a:spLocks noChangeAspect="1"/>
          </p:cNvSpPr>
          <p:nvPr/>
        </p:nvSpPr>
        <p:spPr>
          <a:xfrm>
            <a:off x="381000" y="1642933"/>
            <a:ext cx="11430000" cy="3953133"/>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zh-CN" altLang="zh-CN" sz="2800">
                <a:solidFill>
                  <a:srgbClr val="000000"/>
                </a:solidFill>
                <a:latin typeface="Arial" panose="020B0604020202020204" pitchFamily="34" charset="0"/>
                <a:ea typeface="黑体" panose="02010609060101010101" pitchFamily="49" charset="-122"/>
                <a:cs typeface="Times New Roman" panose="02020603050405020304" pitchFamily="18" charset="0"/>
              </a:rPr>
              <a:t>一、阅读理解</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indent="762000">
              <a:lnSpc>
                <a:spcPct val="130000"/>
              </a:lnSpc>
              <a:spcAft>
                <a:spcPts val="0"/>
              </a:spcAft>
              <a:tabLst>
                <a:tab pos="1188085" algn="l"/>
                <a:tab pos="2163445" algn="l"/>
                <a:tab pos="3142615" algn="l"/>
                <a:tab pos="4190365" algn="l"/>
              </a:tabLst>
            </a:pPr>
            <a:r>
              <a:rPr lang="zh-CN" altLang="zh-CN" sz="2800">
                <a:solidFill>
                  <a:srgbClr val="000000"/>
                </a:solidFill>
                <a:latin typeface="Times New Roman" panose="02020603050405020304" pitchFamily="18" charset="0"/>
                <a:cs typeface="Times New Roman" panose="02020603050405020304" pitchFamily="18" charset="0"/>
              </a:rPr>
              <a:t>阅读下面语篇</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从每题所给的</a:t>
            </a:r>
            <a:r>
              <a:rPr lang="en-US" altLang="zh-CN" sz="2800">
                <a:solidFill>
                  <a:srgbClr val="000000"/>
                </a:solidFill>
                <a:latin typeface="Times New Roman" panose="02020603050405020304" pitchFamily="18" charset="0"/>
                <a:cs typeface="Times New Roman" panose="02020603050405020304" pitchFamily="18" charset="0"/>
              </a:rPr>
              <a:t>A</a:t>
            </a:r>
            <a:r>
              <a:rPr lang="zh-CN" altLang="zh-CN" sz="2800">
                <a:solidFill>
                  <a:srgbClr val="000000"/>
                </a:solidFill>
                <a:latin typeface="Times New Roman" panose="02020603050405020304" pitchFamily="18" charset="0"/>
                <a:cs typeface="Times New Roman" panose="02020603050405020304" pitchFamily="18" charset="0"/>
              </a:rPr>
              <a:t>、</a:t>
            </a:r>
            <a:r>
              <a:rPr lang="en-US" altLang="zh-CN" sz="2800">
                <a:solidFill>
                  <a:srgbClr val="000000"/>
                </a:solidFill>
                <a:latin typeface="Times New Roman" panose="02020603050405020304" pitchFamily="18" charset="0"/>
                <a:cs typeface="Times New Roman" panose="02020603050405020304" pitchFamily="18" charset="0"/>
              </a:rPr>
              <a:t>B</a:t>
            </a:r>
            <a:r>
              <a:rPr lang="zh-CN" altLang="zh-CN" sz="2800">
                <a:solidFill>
                  <a:srgbClr val="000000"/>
                </a:solidFill>
                <a:latin typeface="Times New Roman" panose="02020603050405020304" pitchFamily="18" charset="0"/>
                <a:cs typeface="Times New Roman" panose="02020603050405020304" pitchFamily="18" charset="0"/>
              </a:rPr>
              <a:t>、</a:t>
            </a:r>
            <a:r>
              <a:rPr lang="en-US" altLang="zh-CN" sz="2800">
                <a:solidFill>
                  <a:srgbClr val="000000"/>
                </a:solidFill>
                <a:latin typeface="Times New Roman" panose="02020603050405020304" pitchFamily="18" charset="0"/>
                <a:cs typeface="Times New Roman" panose="02020603050405020304" pitchFamily="18" charset="0"/>
              </a:rPr>
              <a:t>C</a:t>
            </a:r>
            <a:r>
              <a:rPr lang="zh-CN" altLang="zh-CN" sz="2800">
                <a:solidFill>
                  <a:srgbClr val="000000"/>
                </a:solidFill>
                <a:latin typeface="Times New Roman" panose="02020603050405020304" pitchFamily="18" charset="0"/>
                <a:cs typeface="Times New Roman" panose="02020603050405020304" pitchFamily="18" charset="0"/>
              </a:rPr>
              <a:t>三个选项中</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选出最佳选项。</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indent="762000">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Imagine your school in 50 years!Will it change much?Let’s find out.</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indent="762000">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When you enter the classroom, no real teacher stands at the front.Instead, a big screen plays lessons from teachers.A classroom robot walks around to help with your questions.This way, you get great teaching.First, you’ll watch lessons for 20 minutes, then work in groups to solve problems.</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4290858159"/>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KSO_WM_BEAUTIFY_FLAG" val=""/>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演示文稿2" id="{70E64BFA-7F28-4524-A2F1-429ED1F70AD6}" vid="{BD76309B-3463-496C-8A18-DE26D7DDD99E}"/>
    </a:ext>
  </a:extLst>
</a:theme>
</file>

<file path=ppt/theme/theme2.xml><?xml version="1.0" encoding="utf-8"?>
<a:theme xmlns:a="http://schemas.openxmlformats.org/drawingml/2006/main" name="专业教辅课件Q:251490010">
  <a:themeElements>
    <a:clrScheme name="穿越">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Office 经典">
      <a:maj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演示文稿3" id="{8BD615A3-ED6F-4864-AAC0-0556D364D909}" vid="{BB39B361-BEE4-4C79-9337-7BDCCC8254BC}"/>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新模板</Template>
  <TotalTime>497</TotalTime>
  <Words>855</Words>
  <Application>Microsoft Office PowerPoint</Application>
  <PresentationFormat>宽屏</PresentationFormat>
  <Paragraphs>105</Paragraphs>
  <Slides>15</Slides>
  <Notes>1</Notes>
  <HiddenSlides>0</HiddenSlides>
  <MMClips>0</MMClips>
  <ScaleCrop>false</ScaleCrop>
  <HeadingPairs>
    <vt:vector size="6" baseType="variant">
      <vt:variant>
        <vt:lpstr>已用的字体</vt:lpstr>
      </vt:variant>
      <vt:variant>
        <vt:i4>10</vt:i4>
      </vt:variant>
      <vt:variant>
        <vt:lpstr>主题</vt:lpstr>
      </vt:variant>
      <vt:variant>
        <vt:i4>2</vt:i4>
      </vt:variant>
      <vt:variant>
        <vt:lpstr>幻灯片标题</vt:lpstr>
      </vt:variant>
      <vt:variant>
        <vt:i4>15</vt:i4>
      </vt:variant>
    </vt:vector>
  </HeadingPairs>
  <TitlesOfParts>
    <vt:vector size="27" baseType="lpstr">
      <vt:lpstr>NEU-BZ-S92</vt:lpstr>
      <vt:lpstr>方正书宋_GBK</vt:lpstr>
      <vt:lpstr>黑体</vt:lpstr>
      <vt:lpstr>华文隶书</vt:lpstr>
      <vt:lpstr>隶书</vt:lpstr>
      <vt:lpstr>宋体</vt:lpstr>
      <vt:lpstr>微软雅黑</vt:lpstr>
      <vt:lpstr>Arial</vt:lpstr>
      <vt:lpstr>Calibri</vt:lpstr>
      <vt:lpstr>Times New Roman</vt:lpstr>
      <vt:lpstr>Office 主题</vt:lpstr>
      <vt:lpstr>专业教辅课件Q:251490010</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Microsoft</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Administrator</dc:creator>
  <cp:lastModifiedBy>Windows User</cp:lastModifiedBy>
  <cp:revision>72</cp:revision>
  <dcterms:created xsi:type="dcterms:W3CDTF">2021-07-19T03:09:34Z</dcterms:created>
  <dcterms:modified xsi:type="dcterms:W3CDTF">2025-09-15T06:31:45Z</dcterms:modified>
</cp:coreProperties>
</file>